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62" r:id="rId5"/>
    <p:sldId id="263" r:id="rId6"/>
    <p:sldId id="264" r:id="rId7"/>
    <p:sldId id="266" r:id="rId8"/>
    <p:sldId id="265" r:id="rId9"/>
    <p:sldId id="268" r:id="rId10"/>
    <p:sldId id="269" r:id="rId11"/>
    <p:sldId id="267" r:id="rId12"/>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87" autoAdjust="0"/>
    <p:restoredTop sz="94655" autoAdjust="0"/>
  </p:normalViewPr>
  <p:slideViewPr>
    <p:cSldViewPr>
      <p:cViewPr>
        <p:scale>
          <a:sx n="125" d="100"/>
          <a:sy n="125" d="100"/>
        </p:scale>
        <p:origin x="-1140" y="-816"/>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83903959-0B80-4E6D-A651-40D7558BA57F}" type="datetimeFigureOut">
              <a:rPr lang="en-AU" smtClean="0"/>
              <a:pPr/>
              <a:t>14/09/2014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891ECA3-FF31-47E8-B242-9AD9412F3A5B}"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83903959-0B80-4E6D-A651-40D7558BA57F}" type="datetimeFigureOut">
              <a:rPr lang="en-AU" smtClean="0"/>
              <a:pPr/>
              <a:t>14/09/2014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891ECA3-FF31-47E8-B242-9AD9412F3A5B}"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3903959-0B80-4E6D-A651-40D7558BA57F}" type="datetimeFigureOut">
              <a:rPr lang="en-AU" smtClean="0"/>
              <a:pPr/>
              <a:t>14/09/2014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891ECA3-FF31-47E8-B242-9AD9412F3A5B}"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83903959-0B80-4E6D-A651-40D7558BA57F}" type="datetimeFigureOut">
              <a:rPr lang="en-AU" smtClean="0"/>
              <a:pPr/>
              <a:t>14/09/2014</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7891ECA3-FF31-47E8-B242-9AD9412F3A5B}"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83903959-0B80-4E6D-A651-40D7558BA57F}" type="datetimeFigureOut">
              <a:rPr lang="en-AU" smtClean="0"/>
              <a:pPr/>
              <a:t>14/09/2014</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7891ECA3-FF31-47E8-B242-9AD9412F3A5B}"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83903959-0B80-4E6D-A651-40D7558BA57F}" type="datetimeFigureOut">
              <a:rPr lang="en-AU" smtClean="0"/>
              <a:pPr/>
              <a:t>14/09/2014</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7891ECA3-FF31-47E8-B242-9AD9412F3A5B}"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903959-0B80-4E6D-A651-40D7558BA57F}" type="datetimeFigureOut">
              <a:rPr lang="en-AU" smtClean="0"/>
              <a:pPr/>
              <a:t>14/09/2014</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7891ECA3-FF31-47E8-B242-9AD9412F3A5B}"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903959-0B80-4E6D-A651-40D7558BA57F}" type="datetimeFigureOut">
              <a:rPr lang="en-AU" smtClean="0"/>
              <a:pPr/>
              <a:t>14/09/2014</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7891ECA3-FF31-47E8-B242-9AD9412F3A5B}"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903959-0B80-4E6D-A651-40D7558BA57F}" type="datetimeFigureOut">
              <a:rPr lang="en-AU" smtClean="0"/>
              <a:pPr/>
              <a:t>14/09/2014</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7891ECA3-FF31-47E8-B242-9AD9412F3A5B}"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83903959-0B80-4E6D-A651-40D7558BA57F}" type="datetimeFigureOut">
              <a:rPr lang="en-AU" smtClean="0"/>
              <a:pPr/>
              <a:t>14/09/2014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891ECA3-FF31-47E8-B242-9AD9412F3A5B}"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83903959-0B80-4E6D-A651-40D7558BA57F}" type="datetimeFigureOut">
              <a:rPr lang="en-AU" smtClean="0"/>
              <a:pPr/>
              <a:t>14/09/2014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891ECA3-FF31-47E8-B242-9AD9412F3A5B}" type="slidenum">
              <a:rPr lang="en-AU" smtClean="0"/>
              <a:pPr/>
              <a:t>‹#›</a:t>
            </a:fld>
            <a:endParaRPr lang="en-A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3903959-0B80-4E6D-A651-40D7558BA57F}" type="datetimeFigureOut">
              <a:rPr lang="en-AU" smtClean="0"/>
              <a:pPr/>
              <a:t>14/09/2014</a:t>
            </a:fld>
            <a:endParaRPr lang="en-AU"/>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891ECA3-FF31-47E8-B242-9AD9412F3A5B}" type="slidenum">
              <a:rPr lang="en-AU" smtClean="0"/>
              <a:pPr/>
              <a:t>‹#›</a:t>
            </a:fld>
            <a:endParaRPr lang="en-A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www.splatco.com/" TargetMode="External"/><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Users\David\Documents\Photos\Nikon\Work\SPLat product shots\HMI430\IMG_9786_1600x900.jpg"/>
          <p:cNvPicPr preferRelativeResize="0">
            <a:picLocks noChangeAspect="1" noChangeArrowheads="1"/>
          </p:cNvPicPr>
          <p:nvPr/>
        </p:nvPicPr>
        <p:blipFill>
          <a:blip r:embed="rId2" cstate="print"/>
          <a:srcRect/>
          <a:stretch>
            <a:fillRect/>
          </a:stretch>
        </p:blipFill>
        <p:spPr bwMode="auto">
          <a:xfrm>
            <a:off x="0" y="0"/>
            <a:ext cx="9143647" cy="5143500"/>
          </a:xfrm>
          <a:prstGeom prst="rect">
            <a:avLst/>
          </a:prstGeom>
          <a:noFill/>
        </p:spPr>
      </p:pic>
      <p:sp>
        <p:nvSpPr>
          <p:cNvPr id="2" name="Title 1"/>
          <p:cNvSpPr>
            <a:spLocks noGrp="1"/>
          </p:cNvSpPr>
          <p:nvPr>
            <p:ph type="ctrTitle"/>
          </p:nvPr>
        </p:nvSpPr>
        <p:spPr>
          <a:xfrm>
            <a:off x="0" y="0"/>
            <a:ext cx="3384376" cy="843558"/>
          </a:xfrm>
        </p:spPr>
        <p:txBody>
          <a:bodyPr>
            <a:normAutofit/>
          </a:bodyPr>
          <a:lstStyle/>
          <a:p>
            <a:r>
              <a:rPr lang="en-AU" dirty="0" smtClean="0">
                <a:solidFill>
                  <a:schemeClr val="bg1"/>
                </a:solidFill>
                <a:latin typeface="DawnCastle" pitchFamily="34" charset="0"/>
              </a:rPr>
              <a:t>SPLat HMI430</a:t>
            </a:r>
            <a:endParaRPr lang="en-AU" dirty="0">
              <a:solidFill>
                <a:schemeClr val="bg1"/>
              </a:solidFill>
              <a:latin typeface="DawnCastle" pitchFamily="34" charset="0"/>
            </a:endParaRPr>
          </a:p>
        </p:txBody>
      </p:sp>
      <p:sp>
        <p:nvSpPr>
          <p:cNvPr id="8" name="TextBox 7"/>
          <p:cNvSpPr txBox="1"/>
          <p:nvPr/>
        </p:nvSpPr>
        <p:spPr>
          <a:xfrm>
            <a:off x="5796136" y="123478"/>
            <a:ext cx="3384376" cy="646331"/>
          </a:xfrm>
          <a:prstGeom prst="rect">
            <a:avLst/>
          </a:prstGeom>
          <a:noFill/>
        </p:spPr>
        <p:txBody>
          <a:bodyPr wrap="square" rtlCol="0">
            <a:spAutoFit/>
          </a:bodyPr>
          <a:lstStyle/>
          <a:p>
            <a:r>
              <a:rPr lang="en-AU" dirty="0" smtClean="0">
                <a:solidFill>
                  <a:schemeClr val="bg1"/>
                </a:solidFill>
              </a:rPr>
              <a:t>Making touch screen based controls accessible to more OEMs</a:t>
            </a:r>
            <a:endParaRPr lang="en-AU" dirty="0">
              <a:solidFill>
                <a:schemeClr val="bg1"/>
              </a:solidFill>
            </a:endParaRPr>
          </a:p>
        </p:txBody>
      </p:sp>
      <p:sp>
        <p:nvSpPr>
          <p:cNvPr id="5" name="TextBox 4"/>
          <p:cNvSpPr txBox="1"/>
          <p:nvPr/>
        </p:nvSpPr>
        <p:spPr>
          <a:xfrm>
            <a:off x="107504" y="4948014"/>
            <a:ext cx="2664296" cy="200055"/>
          </a:xfrm>
          <a:prstGeom prst="rect">
            <a:avLst/>
          </a:prstGeom>
          <a:noFill/>
        </p:spPr>
        <p:txBody>
          <a:bodyPr wrap="square" rtlCol="0">
            <a:spAutoFit/>
          </a:bodyPr>
          <a:lstStyle/>
          <a:p>
            <a:r>
              <a:rPr lang="en-AU" sz="700" dirty="0" smtClean="0">
                <a:solidFill>
                  <a:schemeClr val="bg1">
                    <a:lumMod val="85000"/>
                  </a:schemeClr>
                </a:solidFill>
              </a:rPr>
              <a:t>Please advance slides manually to set your own pace</a:t>
            </a:r>
            <a:endParaRPr lang="en-AU" sz="700" dirty="0">
              <a:solidFill>
                <a:schemeClr val="bg1">
                  <a:lumMod val="85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David\Documents\DRAWINGS\SPLat\Logos\logo_outline.gif"/>
          <p:cNvPicPr>
            <a:picLocks noChangeAspect="1" noChangeArrowheads="1"/>
          </p:cNvPicPr>
          <p:nvPr/>
        </p:nvPicPr>
        <p:blipFill>
          <a:blip r:embed="rId2" cstate="print"/>
          <a:srcRect/>
          <a:stretch>
            <a:fillRect/>
          </a:stretch>
        </p:blipFill>
        <p:spPr bwMode="auto">
          <a:xfrm>
            <a:off x="179513" y="123479"/>
            <a:ext cx="1224136" cy="711178"/>
          </a:xfrm>
          <a:prstGeom prst="rect">
            <a:avLst/>
          </a:prstGeom>
          <a:noFill/>
        </p:spPr>
      </p:pic>
      <p:sp>
        <p:nvSpPr>
          <p:cNvPr id="3" name="Rectangle 2"/>
          <p:cNvSpPr/>
          <p:nvPr/>
        </p:nvSpPr>
        <p:spPr>
          <a:xfrm>
            <a:off x="6660232" y="195486"/>
            <a:ext cx="2199718" cy="523220"/>
          </a:xfrm>
          <a:prstGeom prst="rect">
            <a:avLst/>
          </a:prstGeom>
        </p:spPr>
        <p:txBody>
          <a:bodyPr wrap="square">
            <a:spAutoFit/>
          </a:bodyPr>
          <a:lstStyle/>
          <a:p>
            <a:pPr algn="r"/>
            <a:r>
              <a:rPr lang="en-AU" sz="2800" dirty="0" smtClean="0">
                <a:solidFill>
                  <a:schemeClr val="tx2">
                    <a:lumMod val="75000"/>
                  </a:schemeClr>
                </a:solidFill>
                <a:latin typeface="DawnCastle" pitchFamily="34" charset="0"/>
              </a:rPr>
              <a:t>SPLat Controls</a:t>
            </a:r>
            <a:endParaRPr lang="en-AU" sz="2000" dirty="0">
              <a:solidFill>
                <a:schemeClr val="tx2">
                  <a:lumMod val="75000"/>
                </a:schemeClr>
              </a:solidFill>
              <a:latin typeface="DawnCastle" pitchFamily="34" charset="0"/>
            </a:endParaRPr>
          </a:p>
        </p:txBody>
      </p:sp>
      <p:sp>
        <p:nvSpPr>
          <p:cNvPr id="4" name="TextBox 3"/>
          <p:cNvSpPr txBox="1"/>
          <p:nvPr/>
        </p:nvSpPr>
        <p:spPr>
          <a:xfrm>
            <a:off x="611560" y="1275606"/>
            <a:ext cx="7992888" cy="1323439"/>
          </a:xfrm>
          <a:prstGeom prst="rect">
            <a:avLst/>
          </a:prstGeom>
          <a:noFill/>
        </p:spPr>
        <p:txBody>
          <a:bodyPr wrap="square" rtlCol="0">
            <a:spAutoFit/>
          </a:bodyPr>
          <a:lstStyle/>
          <a:p>
            <a:pPr algn="just"/>
            <a:r>
              <a:rPr lang="en-AU" sz="2000" dirty="0" smtClean="0"/>
              <a:t>The HMI430 is SPLat Controls’ first Commercial Off The Shelf (COTS) controller with a colour touch screen. It follows from a number of </a:t>
            </a:r>
            <a:r>
              <a:rPr lang="en-AU" sz="2000" i="1" dirty="0" smtClean="0"/>
              <a:t>custom</a:t>
            </a:r>
            <a:r>
              <a:rPr lang="en-AU" sz="2000" dirty="0" smtClean="0"/>
              <a:t> controller designs with integral 7 inch colour touch screens.</a:t>
            </a:r>
          </a:p>
          <a:p>
            <a:pPr algn="just"/>
            <a:endParaRPr lang="en-AU" sz="2000" dirty="0" smtClean="0"/>
          </a:p>
        </p:txBody>
      </p:sp>
      <p:pic>
        <p:nvPicPr>
          <p:cNvPr id="2050" name="Picture 2" descr="C:\Users\David\Documents\Photos\Nikon\Work\SPLat product shots\HMI430\honest.jpg"/>
          <p:cNvPicPr>
            <a:picLocks noChangeAspect="1" noChangeArrowheads="1"/>
          </p:cNvPicPr>
          <p:nvPr/>
        </p:nvPicPr>
        <p:blipFill>
          <a:blip r:embed="rId3" cstate="print"/>
          <a:srcRect/>
          <a:stretch>
            <a:fillRect/>
          </a:stretch>
        </p:blipFill>
        <p:spPr bwMode="auto">
          <a:xfrm>
            <a:off x="5724128" y="2427734"/>
            <a:ext cx="3103558" cy="1793884"/>
          </a:xfrm>
          <a:prstGeom prst="rect">
            <a:avLst/>
          </a:prstGeom>
          <a:noFill/>
        </p:spPr>
      </p:pic>
      <p:sp>
        <p:nvSpPr>
          <p:cNvPr id="7" name="TextBox 6"/>
          <p:cNvSpPr txBox="1"/>
          <p:nvPr/>
        </p:nvSpPr>
        <p:spPr>
          <a:xfrm>
            <a:off x="611560" y="2355726"/>
            <a:ext cx="4968552" cy="2015936"/>
          </a:xfrm>
          <a:prstGeom prst="rect">
            <a:avLst/>
          </a:prstGeom>
          <a:noFill/>
        </p:spPr>
        <p:txBody>
          <a:bodyPr wrap="square" rtlCol="0">
            <a:spAutoFit/>
          </a:bodyPr>
          <a:lstStyle/>
          <a:p>
            <a:pPr marL="438150" indent="-438150" algn="just">
              <a:spcAft>
                <a:spcPts val="600"/>
              </a:spcAft>
              <a:tabLst>
                <a:tab pos="7797800" algn="l"/>
              </a:tabLst>
            </a:pPr>
            <a:r>
              <a:rPr lang="en-AU" sz="2000" dirty="0" smtClean="0">
                <a:latin typeface="DawnCastle" pitchFamily="34" charset="0"/>
              </a:rPr>
              <a:t>Headline features (stacks more in tech specs!)</a:t>
            </a:r>
          </a:p>
          <a:p>
            <a:pPr marL="438150" indent="-438150" algn="just">
              <a:spcAft>
                <a:spcPts val="600"/>
              </a:spcAft>
              <a:buFont typeface="Wingdings" pitchFamily="2" charset="2"/>
              <a:buChar char="q"/>
              <a:tabLst>
                <a:tab pos="7797800" algn="l"/>
              </a:tabLst>
            </a:pPr>
            <a:r>
              <a:rPr lang="en-AU" dirty="0" smtClean="0"/>
              <a:t>4.3 inch colour touch screen</a:t>
            </a:r>
          </a:p>
          <a:p>
            <a:pPr marL="438150" indent="-438150" algn="just">
              <a:spcAft>
                <a:spcPts val="600"/>
              </a:spcAft>
              <a:buFont typeface="Wingdings" pitchFamily="2" charset="2"/>
              <a:buChar char="q"/>
              <a:tabLst>
                <a:tab pos="7797800" algn="l"/>
              </a:tabLst>
            </a:pPr>
            <a:r>
              <a:rPr lang="en-AU" dirty="0" smtClean="0"/>
              <a:t>Digital and </a:t>
            </a:r>
            <a:r>
              <a:rPr lang="en-AU" dirty="0" err="1" smtClean="0"/>
              <a:t>analog</a:t>
            </a:r>
            <a:r>
              <a:rPr lang="en-AU" dirty="0" smtClean="0"/>
              <a:t> I/O matching industry standard sensors and actuators</a:t>
            </a:r>
          </a:p>
          <a:p>
            <a:pPr marL="438150" indent="-438150" algn="just">
              <a:spcAft>
                <a:spcPts val="600"/>
              </a:spcAft>
              <a:buFont typeface="Wingdings" pitchFamily="2" charset="2"/>
              <a:buChar char="q"/>
              <a:tabLst>
                <a:tab pos="7797800" algn="l"/>
              </a:tabLst>
            </a:pPr>
            <a:r>
              <a:rPr lang="en-AU" dirty="0" smtClean="0"/>
              <a:t>Bare board form factor for tight integration into OEM’s product</a:t>
            </a:r>
          </a:p>
        </p:txBody>
      </p:sp>
      <p:sp>
        <p:nvSpPr>
          <p:cNvPr id="8" name="TextBox 7"/>
          <p:cNvSpPr txBox="1"/>
          <p:nvPr/>
        </p:nvSpPr>
        <p:spPr>
          <a:xfrm>
            <a:off x="8748464" y="4948014"/>
            <a:ext cx="395536" cy="215444"/>
          </a:xfrm>
          <a:prstGeom prst="rect">
            <a:avLst/>
          </a:prstGeom>
          <a:noFill/>
        </p:spPr>
        <p:txBody>
          <a:bodyPr wrap="square" rtlCol="0">
            <a:spAutoFit/>
          </a:bodyPr>
          <a:lstStyle/>
          <a:p>
            <a:r>
              <a:rPr lang="en-AU" sz="800" dirty="0" smtClean="0"/>
              <a:t>2</a:t>
            </a:r>
            <a:endParaRPr lang="en-AU" sz="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David\Documents\DRAWINGS\SPLat\Logos\logo_outline.gif"/>
          <p:cNvPicPr>
            <a:picLocks noChangeAspect="1" noChangeArrowheads="1"/>
          </p:cNvPicPr>
          <p:nvPr/>
        </p:nvPicPr>
        <p:blipFill>
          <a:blip r:embed="rId2" cstate="print"/>
          <a:srcRect/>
          <a:stretch>
            <a:fillRect/>
          </a:stretch>
        </p:blipFill>
        <p:spPr bwMode="auto">
          <a:xfrm>
            <a:off x="179513" y="123479"/>
            <a:ext cx="1224136" cy="711178"/>
          </a:xfrm>
          <a:prstGeom prst="rect">
            <a:avLst/>
          </a:prstGeom>
          <a:noFill/>
        </p:spPr>
      </p:pic>
      <p:sp>
        <p:nvSpPr>
          <p:cNvPr id="3" name="Rectangle 2"/>
          <p:cNvSpPr/>
          <p:nvPr/>
        </p:nvSpPr>
        <p:spPr>
          <a:xfrm>
            <a:off x="6660232" y="195486"/>
            <a:ext cx="2199718" cy="523220"/>
          </a:xfrm>
          <a:prstGeom prst="rect">
            <a:avLst/>
          </a:prstGeom>
        </p:spPr>
        <p:txBody>
          <a:bodyPr wrap="square">
            <a:spAutoFit/>
          </a:bodyPr>
          <a:lstStyle/>
          <a:p>
            <a:pPr algn="r"/>
            <a:r>
              <a:rPr lang="en-AU" sz="2800" dirty="0" smtClean="0">
                <a:solidFill>
                  <a:schemeClr val="tx2">
                    <a:lumMod val="75000"/>
                  </a:schemeClr>
                </a:solidFill>
                <a:latin typeface="DawnCastle" pitchFamily="34" charset="0"/>
              </a:rPr>
              <a:t>SPLat Controls</a:t>
            </a:r>
            <a:endParaRPr lang="en-AU" sz="2000" dirty="0">
              <a:solidFill>
                <a:schemeClr val="tx2">
                  <a:lumMod val="75000"/>
                </a:schemeClr>
              </a:solidFill>
              <a:latin typeface="DawnCastle" pitchFamily="34" charset="0"/>
            </a:endParaRPr>
          </a:p>
        </p:txBody>
      </p:sp>
      <p:sp>
        <p:nvSpPr>
          <p:cNvPr id="5" name="TextBox 4"/>
          <p:cNvSpPr txBox="1"/>
          <p:nvPr/>
        </p:nvSpPr>
        <p:spPr>
          <a:xfrm>
            <a:off x="2483768" y="555526"/>
            <a:ext cx="3816424" cy="738664"/>
          </a:xfrm>
          <a:prstGeom prst="rect">
            <a:avLst/>
          </a:prstGeom>
          <a:noFill/>
        </p:spPr>
        <p:txBody>
          <a:bodyPr wrap="square" rtlCol="0">
            <a:spAutoFit/>
          </a:bodyPr>
          <a:lstStyle/>
          <a:p>
            <a:pPr algn="ctr"/>
            <a:r>
              <a:rPr lang="en-AU" sz="2400" dirty="0" smtClean="0">
                <a:latin typeface="DawnCastle" pitchFamily="34" charset="0"/>
              </a:rPr>
              <a:t>What choices does an OEM have?</a:t>
            </a:r>
          </a:p>
          <a:p>
            <a:pPr algn="ctr"/>
            <a:r>
              <a:rPr lang="en-AU" dirty="0" smtClean="0">
                <a:latin typeface="DawnCastle" pitchFamily="34" charset="0"/>
              </a:rPr>
              <a:t>(why SPLat is often the best choice!)</a:t>
            </a:r>
            <a:endParaRPr lang="en-AU" sz="2400" dirty="0">
              <a:latin typeface="DawnCastle" pitchFamily="34" charset="0"/>
            </a:endParaRPr>
          </a:p>
        </p:txBody>
      </p:sp>
      <p:sp>
        <p:nvSpPr>
          <p:cNvPr id="8" name="TextBox 7"/>
          <p:cNvSpPr txBox="1"/>
          <p:nvPr/>
        </p:nvSpPr>
        <p:spPr>
          <a:xfrm>
            <a:off x="251520" y="1419622"/>
            <a:ext cx="4896544" cy="4247317"/>
          </a:xfrm>
          <a:prstGeom prst="rect">
            <a:avLst/>
          </a:prstGeom>
          <a:noFill/>
        </p:spPr>
        <p:txBody>
          <a:bodyPr wrap="square" rtlCol="0">
            <a:spAutoFit/>
          </a:bodyPr>
          <a:lstStyle/>
          <a:p>
            <a:r>
              <a:rPr lang="en-AU" dirty="0" smtClean="0"/>
              <a:t>Joe makes beer bottling machines. He knows bottling machines inside out. He is a mechanical wiz. Unfortunately he knows precious little about electronic controls. He doesn’t even know the basic terminology like “PLC”, “embedded controls” or maximum ratings. He doesn’t even know an ampere from a </a:t>
            </a:r>
            <a:r>
              <a:rPr lang="en-AU" dirty="0" err="1" smtClean="0"/>
              <a:t>milliwatt</a:t>
            </a:r>
            <a:r>
              <a:rPr lang="en-AU" dirty="0" smtClean="0"/>
              <a:t>. (But he sure knows his bottles and caps.)</a:t>
            </a:r>
          </a:p>
          <a:p>
            <a:endParaRPr lang="en-AU" dirty="0" smtClean="0"/>
          </a:p>
          <a:p>
            <a:r>
              <a:rPr lang="en-AU" dirty="0" smtClean="0"/>
              <a:t>So what does Joe do to get “a little computer” for his new Mk10 boutique beer bottling machine?</a:t>
            </a:r>
          </a:p>
          <a:p>
            <a:endParaRPr lang="en-AU" dirty="0" smtClean="0"/>
          </a:p>
          <a:p>
            <a:r>
              <a:rPr lang="en-AU" dirty="0" smtClean="0"/>
              <a:t>Read on ...</a:t>
            </a:r>
          </a:p>
          <a:p>
            <a:endParaRPr lang="en-AU" dirty="0" smtClean="0"/>
          </a:p>
          <a:p>
            <a:endParaRPr lang="en-AU" dirty="0"/>
          </a:p>
        </p:txBody>
      </p:sp>
      <p:sp>
        <p:nvSpPr>
          <p:cNvPr id="9" name="TextBox 8"/>
          <p:cNvSpPr txBox="1"/>
          <p:nvPr/>
        </p:nvSpPr>
        <p:spPr>
          <a:xfrm>
            <a:off x="8748464" y="4948014"/>
            <a:ext cx="395536" cy="215444"/>
          </a:xfrm>
          <a:prstGeom prst="rect">
            <a:avLst/>
          </a:prstGeom>
          <a:noFill/>
        </p:spPr>
        <p:txBody>
          <a:bodyPr wrap="square" rtlCol="0">
            <a:spAutoFit/>
          </a:bodyPr>
          <a:lstStyle/>
          <a:p>
            <a:r>
              <a:rPr lang="en-AU" sz="800" dirty="0" smtClean="0"/>
              <a:t>3</a:t>
            </a:r>
            <a:endParaRPr lang="en-AU" sz="800" dirty="0"/>
          </a:p>
        </p:txBody>
      </p:sp>
      <p:pic>
        <p:nvPicPr>
          <p:cNvPr id="4" name="Picture 2"/>
          <p:cNvPicPr>
            <a:picLocks noChangeAspect="1" noChangeArrowheads="1"/>
          </p:cNvPicPr>
          <p:nvPr/>
        </p:nvPicPr>
        <p:blipFill>
          <a:blip r:embed="rId3" cstate="print"/>
          <a:srcRect/>
          <a:stretch>
            <a:fillRect/>
          </a:stretch>
        </p:blipFill>
        <p:spPr bwMode="auto">
          <a:xfrm>
            <a:off x="5076056" y="1419622"/>
            <a:ext cx="3657600" cy="3159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7" name="Picture 13" descr="C:\Users\David\Desktop\SlideShow1.jpg"/>
          <p:cNvPicPr>
            <a:picLocks noChangeAspect="1" noChangeArrowheads="1"/>
          </p:cNvPicPr>
          <p:nvPr/>
        </p:nvPicPr>
        <p:blipFill>
          <a:blip r:embed="rId2" cstate="print"/>
          <a:srcRect/>
          <a:stretch>
            <a:fillRect/>
          </a:stretch>
        </p:blipFill>
        <p:spPr bwMode="auto">
          <a:xfrm>
            <a:off x="0" y="2614613"/>
            <a:ext cx="9144000" cy="2528887"/>
          </a:xfrm>
          <a:prstGeom prst="rect">
            <a:avLst/>
          </a:prstGeom>
          <a:noFill/>
        </p:spPr>
      </p:pic>
      <p:pic>
        <p:nvPicPr>
          <p:cNvPr id="2" name="Picture 1" descr="C:\Users\David\Documents\DRAWINGS\SPLat\Logos\logo_outline.gif"/>
          <p:cNvPicPr>
            <a:picLocks noChangeAspect="1" noChangeArrowheads="1"/>
          </p:cNvPicPr>
          <p:nvPr/>
        </p:nvPicPr>
        <p:blipFill>
          <a:blip r:embed="rId3" cstate="print"/>
          <a:srcRect/>
          <a:stretch>
            <a:fillRect/>
          </a:stretch>
        </p:blipFill>
        <p:spPr bwMode="auto">
          <a:xfrm>
            <a:off x="179513" y="123479"/>
            <a:ext cx="1224136" cy="711178"/>
          </a:xfrm>
          <a:prstGeom prst="rect">
            <a:avLst/>
          </a:prstGeom>
          <a:noFill/>
        </p:spPr>
      </p:pic>
      <p:sp>
        <p:nvSpPr>
          <p:cNvPr id="3" name="Rectangle 2"/>
          <p:cNvSpPr/>
          <p:nvPr/>
        </p:nvSpPr>
        <p:spPr>
          <a:xfrm>
            <a:off x="6660232" y="195486"/>
            <a:ext cx="2199718" cy="523220"/>
          </a:xfrm>
          <a:prstGeom prst="rect">
            <a:avLst/>
          </a:prstGeom>
        </p:spPr>
        <p:txBody>
          <a:bodyPr wrap="square">
            <a:spAutoFit/>
          </a:bodyPr>
          <a:lstStyle/>
          <a:p>
            <a:pPr algn="r"/>
            <a:r>
              <a:rPr lang="en-AU" sz="2800" dirty="0" smtClean="0">
                <a:solidFill>
                  <a:schemeClr val="tx2">
                    <a:lumMod val="75000"/>
                  </a:schemeClr>
                </a:solidFill>
                <a:latin typeface="DawnCastle" pitchFamily="34" charset="0"/>
              </a:rPr>
              <a:t>SPLat Controls</a:t>
            </a:r>
            <a:endParaRPr lang="en-AU" sz="2000" dirty="0">
              <a:solidFill>
                <a:schemeClr val="tx2">
                  <a:lumMod val="75000"/>
                </a:schemeClr>
              </a:solidFill>
              <a:latin typeface="DawnCastle" pitchFamily="34" charset="0"/>
            </a:endParaRPr>
          </a:p>
        </p:txBody>
      </p:sp>
      <p:sp>
        <p:nvSpPr>
          <p:cNvPr id="4" name="TextBox 3"/>
          <p:cNvSpPr txBox="1"/>
          <p:nvPr/>
        </p:nvSpPr>
        <p:spPr>
          <a:xfrm>
            <a:off x="2483768" y="555526"/>
            <a:ext cx="3816424" cy="461665"/>
          </a:xfrm>
          <a:prstGeom prst="rect">
            <a:avLst/>
          </a:prstGeom>
          <a:noFill/>
        </p:spPr>
        <p:txBody>
          <a:bodyPr wrap="square" rtlCol="0">
            <a:spAutoFit/>
          </a:bodyPr>
          <a:lstStyle/>
          <a:p>
            <a:pPr algn="ctr"/>
            <a:r>
              <a:rPr lang="en-AU" sz="2400" dirty="0" smtClean="0">
                <a:latin typeface="DawnCastle" pitchFamily="34" charset="0"/>
              </a:rPr>
              <a:t>What choices does an OEM have?</a:t>
            </a:r>
          </a:p>
        </p:txBody>
      </p:sp>
      <p:sp>
        <p:nvSpPr>
          <p:cNvPr id="14" name="TextBox 13"/>
          <p:cNvSpPr txBox="1"/>
          <p:nvPr/>
        </p:nvSpPr>
        <p:spPr>
          <a:xfrm>
            <a:off x="4860032" y="195486"/>
            <a:ext cx="720080" cy="461665"/>
          </a:xfrm>
          <a:prstGeom prst="rect">
            <a:avLst/>
          </a:prstGeom>
          <a:noFill/>
        </p:spPr>
        <p:txBody>
          <a:bodyPr wrap="square" rtlCol="0">
            <a:spAutoFit/>
          </a:bodyPr>
          <a:lstStyle/>
          <a:p>
            <a:r>
              <a:rPr lang="en-AU" sz="2400" dirty="0" smtClean="0">
                <a:solidFill>
                  <a:srgbClr val="FF0000"/>
                </a:solidFill>
                <a:latin typeface="DawnCastle" pitchFamily="34" charset="0"/>
              </a:rPr>
              <a:t>Joe</a:t>
            </a:r>
            <a:endParaRPr lang="en-AU" sz="2400" dirty="0">
              <a:solidFill>
                <a:srgbClr val="FF0000"/>
              </a:solidFill>
              <a:latin typeface="DawnCastle" pitchFamily="34" charset="0"/>
            </a:endParaRPr>
          </a:p>
        </p:txBody>
      </p:sp>
      <p:cxnSp>
        <p:nvCxnSpPr>
          <p:cNvPr id="16" name="Straight Connector 15"/>
          <p:cNvCxnSpPr/>
          <p:nvPr/>
        </p:nvCxnSpPr>
        <p:spPr>
          <a:xfrm flipV="1">
            <a:off x="4644008" y="699542"/>
            <a:ext cx="864096" cy="21602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79512" y="987574"/>
            <a:ext cx="8856984" cy="1646605"/>
          </a:xfrm>
          <a:prstGeom prst="rect">
            <a:avLst/>
          </a:prstGeom>
          <a:noFill/>
        </p:spPr>
        <p:txBody>
          <a:bodyPr wrap="square" rtlCol="0">
            <a:spAutoFit/>
          </a:bodyPr>
          <a:lstStyle/>
          <a:p>
            <a:pPr marL="357188" indent="-357188">
              <a:buFont typeface="Wingdings" pitchFamily="2" charset="2"/>
              <a:buChar char="q"/>
            </a:pPr>
            <a:r>
              <a:rPr lang="en-AU" sz="1600" dirty="0" smtClean="0">
                <a:solidFill>
                  <a:schemeClr val="accent3">
                    <a:lumMod val="75000"/>
                  </a:schemeClr>
                </a:solidFill>
              </a:rPr>
              <a:t>If Joe’s fishing buddy is an electrical contractor, he might go for a PLC;</a:t>
            </a:r>
          </a:p>
          <a:p>
            <a:pPr marL="357188" indent="-357188">
              <a:buFont typeface="Wingdings" pitchFamily="2" charset="2"/>
              <a:buChar char="q"/>
            </a:pPr>
            <a:r>
              <a:rPr lang="en-AU" sz="1600" dirty="0" smtClean="0">
                <a:solidFill>
                  <a:schemeClr val="accent6">
                    <a:lumMod val="75000"/>
                  </a:schemeClr>
                </a:solidFill>
              </a:rPr>
              <a:t>If Joe’s son plays with Cutely Named Computer boards, he might go for an </a:t>
            </a:r>
            <a:r>
              <a:rPr lang="en-AU" sz="1600" dirty="0" err="1" smtClean="0">
                <a:solidFill>
                  <a:schemeClr val="accent6">
                    <a:lumMod val="75000"/>
                  </a:schemeClr>
                </a:solidFill>
              </a:rPr>
              <a:t>Arduino</a:t>
            </a:r>
            <a:r>
              <a:rPr lang="en-AU" sz="1600" dirty="0" smtClean="0">
                <a:solidFill>
                  <a:schemeClr val="accent6">
                    <a:lumMod val="75000"/>
                  </a:schemeClr>
                </a:solidFill>
              </a:rPr>
              <a:t>;</a:t>
            </a:r>
          </a:p>
          <a:p>
            <a:pPr marL="357188" indent="-357188">
              <a:buFont typeface="Wingdings" pitchFamily="2" charset="2"/>
              <a:buChar char="q"/>
            </a:pPr>
            <a:r>
              <a:rPr lang="en-AU" sz="1600" dirty="0" smtClean="0">
                <a:solidFill>
                  <a:schemeClr val="accent5">
                    <a:lumMod val="75000"/>
                  </a:schemeClr>
                </a:solidFill>
              </a:rPr>
              <a:t>If Joe’s brother is an EE with an appliance manufacturer, he might go for a custom design.</a:t>
            </a:r>
          </a:p>
          <a:p>
            <a:pPr>
              <a:spcBef>
                <a:spcPts val="600"/>
              </a:spcBef>
              <a:spcAft>
                <a:spcPts val="600"/>
              </a:spcAft>
            </a:pPr>
            <a:r>
              <a:rPr lang="en-AU" sz="1600" dirty="0" smtClean="0"/>
              <a:t>With any of these choices Joe runs some potentially expensive risks in shaping the chosen product to his real needs, and getting a reliable result with professional support. Worse, if he has to jump tracks at some point, he is faced with a complete redesign.</a:t>
            </a:r>
            <a:endParaRPr lang="en-AU" dirty="0"/>
          </a:p>
        </p:txBody>
      </p:sp>
      <p:sp>
        <p:nvSpPr>
          <p:cNvPr id="22" name="TextBox 21"/>
          <p:cNvSpPr txBox="1"/>
          <p:nvPr/>
        </p:nvSpPr>
        <p:spPr>
          <a:xfrm>
            <a:off x="8748464" y="4948014"/>
            <a:ext cx="395536" cy="215444"/>
          </a:xfrm>
          <a:prstGeom prst="rect">
            <a:avLst/>
          </a:prstGeom>
          <a:noFill/>
        </p:spPr>
        <p:txBody>
          <a:bodyPr wrap="square" rtlCol="0">
            <a:spAutoFit/>
          </a:bodyPr>
          <a:lstStyle/>
          <a:p>
            <a:r>
              <a:rPr lang="en-AU" sz="800" dirty="0" smtClean="0"/>
              <a:t>4</a:t>
            </a:r>
            <a:endParaRPr lang="en-AU" sz="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David\Documents\DRAWINGS\SPLat\Logos\logo_outline.gif"/>
          <p:cNvPicPr>
            <a:picLocks noChangeAspect="1" noChangeArrowheads="1"/>
          </p:cNvPicPr>
          <p:nvPr/>
        </p:nvPicPr>
        <p:blipFill>
          <a:blip r:embed="rId2" cstate="print"/>
          <a:srcRect/>
          <a:stretch>
            <a:fillRect/>
          </a:stretch>
        </p:blipFill>
        <p:spPr bwMode="auto">
          <a:xfrm>
            <a:off x="179513" y="123479"/>
            <a:ext cx="1224136" cy="711178"/>
          </a:xfrm>
          <a:prstGeom prst="rect">
            <a:avLst/>
          </a:prstGeom>
          <a:noFill/>
        </p:spPr>
      </p:pic>
      <p:sp>
        <p:nvSpPr>
          <p:cNvPr id="4" name="Rectangle 3"/>
          <p:cNvSpPr/>
          <p:nvPr/>
        </p:nvSpPr>
        <p:spPr>
          <a:xfrm>
            <a:off x="6660232" y="195486"/>
            <a:ext cx="2199718" cy="523220"/>
          </a:xfrm>
          <a:prstGeom prst="rect">
            <a:avLst/>
          </a:prstGeom>
        </p:spPr>
        <p:txBody>
          <a:bodyPr wrap="square">
            <a:spAutoFit/>
          </a:bodyPr>
          <a:lstStyle/>
          <a:p>
            <a:pPr algn="r"/>
            <a:r>
              <a:rPr lang="en-AU" sz="2800" dirty="0" smtClean="0">
                <a:solidFill>
                  <a:schemeClr val="tx2">
                    <a:lumMod val="75000"/>
                  </a:schemeClr>
                </a:solidFill>
                <a:latin typeface="DawnCastle" pitchFamily="34" charset="0"/>
              </a:rPr>
              <a:t>SPLat Controls</a:t>
            </a:r>
            <a:endParaRPr lang="en-AU" sz="2000" dirty="0">
              <a:solidFill>
                <a:schemeClr val="tx2">
                  <a:lumMod val="75000"/>
                </a:schemeClr>
              </a:solidFill>
              <a:latin typeface="DawnCastle" pitchFamily="34" charset="0"/>
            </a:endParaRPr>
          </a:p>
        </p:txBody>
      </p:sp>
      <p:sp>
        <p:nvSpPr>
          <p:cNvPr id="5" name="TextBox 4"/>
          <p:cNvSpPr txBox="1"/>
          <p:nvPr/>
        </p:nvSpPr>
        <p:spPr>
          <a:xfrm>
            <a:off x="2483768" y="555526"/>
            <a:ext cx="3816424" cy="461665"/>
          </a:xfrm>
          <a:prstGeom prst="rect">
            <a:avLst/>
          </a:prstGeom>
          <a:noFill/>
        </p:spPr>
        <p:txBody>
          <a:bodyPr wrap="square" rtlCol="0">
            <a:spAutoFit/>
          </a:bodyPr>
          <a:lstStyle/>
          <a:p>
            <a:pPr algn="ctr"/>
            <a:r>
              <a:rPr lang="en-AU" sz="2400" dirty="0" smtClean="0">
                <a:latin typeface="DawnCastle" pitchFamily="34" charset="0"/>
              </a:rPr>
              <a:t>What choices does an OEM have?</a:t>
            </a:r>
          </a:p>
        </p:txBody>
      </p:sp>
      <p:sp>
        <p:nvSpPr>
          <p:cNvPr id="6" name="TextBox 5"/>
          <p:cNvSpPr txBox="1"/>
          <p:nvPr/>
        </p:nvSpPr>
        <p:spPr>
          <a:xfrm>
            <a:off x="4860032" y="195486"/>
            <a:ext cx="720080" cy="461665"/>
          </a:xfrm>
          <a:prstGeom prst="rect">
            <a:avLst/>
          </a:prstGeom>
          <a:noFill/>
        </p:spPr>
        <p:txBody>
          <a:bodyPr wrap="square" rtlCol="0">
            <a:spAutoFit/>
          </a:bodyPr>
          <a:lstStyle/>
          <a:p>
            <a:r>
              <a:rPr lang="en-AU" sz="2400" dirty="0" smtClean="0">
                <a:solidFill>
                  <a:srgbClr val="FF0000"/>
                </a:solidFill>
                <a:latin typeface="DawnCastle" pitchFamily="34" charset="0"/>
              </a:rPr>
              <a:t>Joe</a:t>
            </a:r>
            <a:endParaRPr lang="en-AU" sz="2400" dirty="0">
              <a:solidFill>
                <a:srgbClr val="FF0000"/>
              </a:solidFill>
              <a:latin typeface="DawnCastle" pitchFamily="34" charset="0"/>
            </a:endParaRPr>
          </a:p>
        </p:txBody>
      </p:sp>
      <p:cxnSp>
        <p:nvCxnSpPr>
          <p:cNvPr id="7" name="Straight Connector 6"/>
          <p:cNvCxnSpPr/>
          <p:nvPr/>
        </p:nvCxnSpPr>
        <p:spPr>
          <a:xfrm flipV="1">
            <a:off x="4644008" y="699542"/>
            <a:ext cx="864096" cy="21602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79512" y="987574"/>
            <a:ext cx="8856984" cy="1738938"/>
          </a:xfrm>
          <a:prstGeom prst="rect">
            <a:avLst/>
          </a:prstGeom>
          <a:noFill/>
        </p:spPr>
        <p:txBody>
          <a:bodyPr wrap="square" rtlCol="0">
            <a:spAutoFit/>
          </a:bodyPr>
          <a:lstStyle/>
          <a:p>
            <a:pPr marL="1588"/>
            <a:r>
              <a:rPr lang="en-AU" sz="1400" dirty="0" smtClean="0"/>
              <a:t>If, now, Joe chooses SPLat, life will be much easier. SPLat comes in a range of COTS products for rapid prototyping and small volume production. We can make, </a:t>
            </a:r>
            <a:r>
              <a:rPr lang="en-AU" sz="1400" i="1" dirty="0" smtClean="0"/>
              <a:t>and are prepared to make</a:t>
            </a:r>
            <a:r>
              <a:rPr lang="en-AU" sz="1400" dirty="0" smtClean="0"/>
              <a:t>, special function add-ons in small quantities. We have been known to alter our core firmware to accommodate a customer’s special needs. And when Joe starts selling hundreds of bottling machines, we can make him a custom SPLat that re-uses all previous work, with modest NRE and </a:t>
            </a:r>
            <a:r>
              <a:rPr lang="en-AU" sz="1400" i="1" dirty="0" smtClean="0"/>
              <a:t>zero risk</a:t>
            </a:r>
            <a:r>
              <a:rPr lang="en-AU" sz="1400" dirty="0" smtClean="0"/>
              <a:t>. Joe gets to go fishing more often, hang out with his son and drink a boutique beer with his brother.</a:t>
            </a:r>
          </a:p>
          <a:p>
            <a:pPr marL="1588">
              <a:spcBef>
                <a:spcPts val="600"/>
              </a:spcBef>
            </a:pPr>
            <a:r>
              <a:rPr lang="en-AU" sz="1400" dirty="0" smtClean="0"/>
              <a:t>Best of all, we support our customers with proactive guidance on configuring the optimum control system, programming, system integration and help with regulatory approvals. A SPLat customer is never on their own.</a:t>
            </a:r>
            <a:endParaRPr lang="en-AU" sz="1400" dirty="0"/>
          </a:p>
        </p:txBody>
      </p:sp>
      <p:pic>
        <p:nvPicPr>
          <p:cNvPr id="2050" name="Picture 2" descr="C:\Users\David\Desktop\SlideShow2.jpg"/>
          <p:cNvPicPr>
            <a:picLocks noChangeAspect="1" noChangeArrowheads="1"/>
          </p:cNvPicPr>
          <p:nvPr/>
        </p:nvPicPr>
        <p:blipFill>
          <a:blip r:embed="rId3" cstate="print"/>
          <a:srcRect/>
          <a:stretch>
            <a:fillRect/>
          </a:stretch>
        </p:blipFill>
        <p:spPr bwMode="auto">
          <a:xfrm>
            <a:off x="0" y="2614613"/>
            <a:ext cx="9144000" cy="2528887"/>
          </a:xfrm>
          <a:prstGeom prst="rect">
            <a:avLst/>
          </a:prstGeom>
          <a:noFill/>
        </p:spPr>
      </p:pic>
      <p:sp>
        <p:nvSpPr>
          <p:cNvPr id="11" name="TextBox 10"/>
          <p:cNvSpPr txBox="1"/>
          <p:nvPr/>
        </p:nvSpPr>
        <p:spPr>
          <a:xfrm>
            <a:off x="8748464" y="4948014"/>
            <a:ext cx="395536" cy="215444"/>
          </a:xfrm>
          <a:prstGeom prst="rect">
            <a:avLst/>
          </a:prstGeom>
          <a:noFill/>
        </p:spPr>
        <p:txBody>
          <a:bodyPr wrap="square" rtlCol="0">
            <a:spAutoFit/>
          </a:bodyPr>
          <a:lstStyle/>
          <a:p>
            <a:r>
              <a:rPr lang="en-AU" sz="800" dirty="0" smtClean="0"/>
              <a:t>5</a:t>
            </a:r>
            <a:endParaRPr lang="en-AU" sz="8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771800" y="2211710"/>
            <a:ext cx="3960440" cy="276999"/>
          </a:xfrm>
          <a:prstGeom prst="rect">
            <a:avLst/>
          </a:prstGeom>
          <a:noFill/>
        </p:spPr>
        <p:txBody>
          <a:bodyPr wrap="square" rtlCol="0">
            <a:spAutoFit/>
          </a:bodyPr>
          <a:lstStyle/>
          <a:p>
            <a:pPr algn="ctr"/>
            <a:r>
              <a:rPr lang="en-AU" sz="1200" dirty="0" smtClean="0"/>
              <a:t>What other company can offer all that?</a:t>
            </a:r>
            <a:endParaRPr lang="en-AU" sz="1200" dirty="0"/>
          </a:p>
        </p:txBody>
      </p:sp>
      <p:sp>
        <p:nvSpPr>
          <p:cNvPr id="10" name="TextBox 9"/>
          <p:cNvSpPr txBox="1"/>
          <p:nvPr/>
        </p:nvSpPr>
        <p:spPr>
          <a:xfrm>
            <a:off x="8748464" y="4948014"/>
            <a:ext cx="395536" cy="215444"/>
          </a:xfrm>
          <a:prstGeom prst="rect">
            <a:avLst/>
          </a:prstGeom>
          <a:noFill/>
        </p:spPr>
        <p:txBody>
          <a:bodyPr wrap="square" rtlCol="0">
            <a:spAutoFit/>
          </a:bodyPr>
          <a:lstStyle/>
          <a:p>
            <a:r>
              <a:rPr lang="en-AU" sz="800" dirty="0" smtClean="0"/>
              <a:t>6</a:t>
            </a:r>
            <a:endParaRPr lang="en-AU" sz="8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771800" y="2211710"/>
            <a:ext cx="3960440" cy="830997"/>
          </a:xfrm>
          <a:prstGeom prst="rect">
            <a:avLst/>
          </a:prstGeom>
          <a:noFill/>
        </p:spPr>
        <p:txBody>
          <a:bodyPr wrap="square" rtlCol="0">
            <a:spAutoFit/>
          </a:bodyPr>
          <a:lstStyle/>
          <a:p>
            <a:r>
              <a:rPr lang="en-AU" sz="1200" dirty="0" smtClean="0"/>
              <a:t>A clear, uninterrupted path from prototypes and small volume manufacture through to thousands per year, using proven technology from a professional company with </a:t>
            </a:r>
            <a:r>
              <a:rPr lang="en-AU" sz="1200" dirty="0" smtClean="0"/>
              <a:t>a solid track record for over 30 years.</a:t>
            </a:r>
            <a:endParaRPr lang="en-AU" sz="1200" dirty="0"/>
          </a:p>
        </p:txBody>
      </p:sp>
      <p:sp>
        <p:nvSpPr>
          <p:cNvPr id="10" name="TextBox 9"/>
          <p:cNvSpPr txBox="1"/>
          <p:nvPr/>
        </p:nvSpPr>
        <p:spPr>
          <a:xfrm>
            <a:off x="8748464" y="4948014"/>
            <a:ext cx="395536" cy="215444"/>
          </a:xfrm>
          <a:prstGeom prst="rect">
            <a:avLst/>
          </a:prstGeom>
          <a:noFill/>
        </p:spPr>
        <p:txBody>
          <a:bodyPr wrap="square" rtlCol="0">
            <a:spAutoFit/>
          </a:bodyPr>
          <a:lstStyle/>
          <a:p>
            <a:r>
              <a:rPr lang="en-AU" sz="800" dirty="0" smtClean="0"/>
              <a:t>7</a:t>
            </a:r>
            <a:endParaRPr lang="en-AU" sz="8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748464" y="4948014"/>
            <a:ext cx="395536" cy="215444"/>
          </a:xfrm>
          <a:prstGeom prst="rect">
            <a:avLst/>
          </a:prstGeom>
          <a:noFill/>
        </p:spPr>
        <p:txBody>
          <a:bodyPr wrap="square" rtlCol="0">
            <a:spAutoFit/>
          </a:bodyPr>
          <a:lstStyle/>
          <a:p>
            <a:r>
              <a:rPr lang="en-AU" sz="800" dirty="0" smtClean="0"/>
              <a:t>8</a:t>
            </a:r>
            <a:endParaRPr lang="en-AU" sz="800" dirty="0"/>
          </a:p>
        </p:txBody>
      </p:sp>
      <p:pic>
        <p:nvPicPr>
          <p:cNvPr id="3" name="Picture 2" descr="C:\Users\David\Documents\DRAWINGS\SPLat\Logos\logo_outline.gif"/>
          <p:cNvPicPr>
            <a:picLocks noChangeAspect="1" noChangeArrowheads="1"/>
          </p:cNvPicPr>
          <p:nvPr/>
        </p:nvPicPr>
        <p:blipFill>
          <a:blip r:embed="rId2" cstate="print"/>
          <a:srcRect/>
          <a:stretch>
            <a:fillRect/>
          </a:stretch>
        </p:blipFill>
        <p:spPr bwMode="auto">
          <a:xfrm>
            <a:off x="179513" y="123479"/>
            <a:ext cx="1224136" cy="711178"/>
          </a:xfrm>
          <a:prstGeom prst="rect">
            <a:avLst/>
          </a:prstGeom>
          <a:noFill/>
        </p:spPr>
      </p:pic>
      <p:sp>
        <p:nvSpPr>
          <p:cNvPr id="4" name="Rectangle 3"/>
          <p:cNvSpPr/>
          <p:nvPr/>
        </p:nvSpPr>
        <p:spPr>
          <a:xfrm>
            <a:off x="6660232" y="195486"/>
            <a:ext cx="2199718" cy="523220"/>
          </a:xfrm>
          <a:prstGeom prst="rect">
            <a:avLst/>
          </a:prstGeom>
        </p:spPr>
        <p:txBody>
          <a:bodyPr wrap="square">
            <a:spAutoFit/>
          </a:bodyPr>
          <a:lstStyle/>
          <a:p>
            <a:pPr algn="r"/>
            <a:r>
              <a:rPr lang="en-AU" sz="2800" dirty="0" smtClean="0">
                <a:solidFill>
                  <a:schemeClr val="tx2">
                    <a:lumMod val="75000"/>
                  </a:schemeClr>
                </a:solidFill>
                <a:latin typeface="DawnCastle" pitchFamily="34" charset="0"/>
              </a:rPr>
              <a:t>SPLat Controls</a:t>
            </a:r>
            <a:endParaRPr lang="en-AU" sz="2000" dirty="0">
              <a:solidFill>
                <a:schemeClr val="tx2">
                  <a:lumMod val="75000"/>
                </a:schemeClr>
              </a:solidFill>
              <a:latin typeface="DawnCastle" pitchFamily="34" charset="0"/>
            </a:endParaRPr>
          </a:p>
        </p:txBody>
      </p:sp>
      <p:sp>
        <p:nvSpPr>
          <p:cNvPr id="5" name="TextBox 4"/>
          <p:cNvSpPr txBox="1"/>
          <p:nvPr/>
        </p:nvSpPr>
        <p:spPr>
          <a:xfrm>
            <a:off x="2483768" y="555526"/>
            <a:ext cx="3816424" cy="461665"/>
          </a:xfrm>
          <a:prstGeom prst="rect">
            <a:avLst/>
          </a:prstGeom>
          <a:noFill/>
        </p:spPr>
        <p:txBody>
          <a:bodyPr wrap="square" rtlCol="0">
            <a:spAutoFit/>
          </a:bodyPr>
          <a:lstStyle/>
          <a:p>
            <a:pPr algn="ctr"/>
            <a:r>
              <a:rPr lang="en-AU" sz="2400" dirty="0" smtClean="0">
                <a:latin typeface="DawnCastle" pitchFamily="34" charset="0"/>
              </a:rPr>
              <a:t>Back to the HMI430</a:t>
            </a:r>
          </a:p>
        </p:txBody>
      </p:sp>
      <p:sp>
        <p:nvSpPr>
          <p:cNvPr id="6" name="TextBox 5"/>
          <p:cNvSpPr txBox="1"/>
          <p:nvPr/>
        </p:nvSpPr>
        <p:spPr>
          <a:xfrm>
            <a:off x="539552" y="1203598"/>
            <a:ext cx="5184576" cy="3416320"/>
          </a:xfrm>
          <a:prstGeom prst="rect">
            <a:avLst/>
          </a:prstGeom>
          <a:noFill/>
        </p:spPr>
        <p:txBody>
          <a:bodyPr wrap="square" rtlCol="0">
            <a:spAutoFit/>
          </a:bodyPr>
          <a:lstStyle/>
          <a:p>
            <a:r>
              <a:rPr lang="en-AU" dirty="0" smtClean="0"/>
              <a:t>The HMI430 will make it a lot more feasible for OEMs like Joe to put a colour touch screen into his product at an affordable price*. At </a:t>
            </a:r>
            <a:r>
              <a:rPr lang="en-AU" dirty="0" smtClean="0"/>
              <a:t>a </a:t>
            </a:r>
            <a:r>
              <a:rPr lang="en-AU" dirty="0" smtClean="0"/>
              <a:t>fraction of the cost of other touch screen solutions he gets a smart multitasking controller complete with proper I/O (not just wimpy 3.3V chip pins), a load of useful technical features, a range of add-on boards for expansion and special functions, and willing, competent support from a team of professionals with decades of background in embedded controls.</a:t>
            </a:r>
          </a:p>
          <a:p>
            <a:endParaRPr lang="en-AU" dirty="0" smtClean="0"/>
          </a:p>
          <a:p>
            <a:r>
              <a:rPr lang="en-AU" dirty="0" smtClean="0"/>
              <a:t>What more could Joe wish for?</a:t>
            </a:r>
            <a:endParaRPr lang="en-AU" dirty="0"/>
          </a:p>
        </p:txBody>
      </p:sp>
      <p:pic>
        <p:nvPicPr>
          <p:cNvPr id="1026" name="Picture 2"/>
          <p:cNvPicPr>
            <a:picLocks noChangeAspect="1" noChangeArrowheads="1"/>
          </p:cNvPicPr>
          <p:nvPr/>
        </p:nvPicPr>
        <p:blipFill>
          <a:blip r:embed="rId3" cstate="print"/>
          <a:srcRect/>
          <a:stretch>
            <a:fillRect/>
          </a:stretch>
        </p:blipFill>
        <p:spPr bwMode="auto">
          <a:xfrm>
            <a:off x="6156176" y="1635646"/>
            <a:ext cx="2438400" cy="2362200"/>
          </a:xfrm>
          <a:prstGeom prst="rect">
            <a:avLst/>
          </a:prstGeom>
          <a:noFill/>
          <a:ln w="9525">
            <a:noFill/>
            <a:miter lim="800000"/>
            <a:headEnd/>
            <a:tailEnd/>
          </a:ln>
        </p:spPr>
      </p:pic>
      <p:sp>
        <p:nvSpPr>
          <p:cNvPr id="8" name="TextBox 7"/>
          <p:cNvSpPr txBox="1"/>
          <p:nvPr/>
        </p:nvSpPr>
        <p:spPr>
          <a:xfrm>
            <a:off x="251520" y="4897279"/>
            <a:ext cx="8568952" cy="246221"/>
          </a:xfrm>
          <a:prstGeom prst="rect">
            <a:avLst/>
          </a:prstGeom>
          <a:noFill/>
        </p:spPr>
        <p:txBody>
          <a:bodyPr wrap="square" rtlCol="0">
            <a:spAutoFit/>
          </a:bodyPr>
          <a:lstStyle/>
          <a:p>
            <a:r>
              <a:rPr lang="en-AU" sz="1000" dirty="0" smtClean="0"/>
              <a:t>* Actually, Joe already did. Joe is really Simon in New Zealand, an early adopter  and very capable user.</a:t>
            </a:r>
            <a:endParaRPr lang="en-AU" sz="10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David\Documents\DRAWINGS\SPLat\Logos\logo_outline.gif"/>
          <p:cNvPicPr>
            <a:picLocks noChangeAspect="1" noChangeArrowheads="1"/>
          </p:cNvPicPr>
          <p:nvPr/>
        </p:nvPicPr>
        <p:blipFill>
          <a:blip r:embed="rId2" cstate="print"/>
          <a:srcRect/>
          <a:stretch>
            <a:fillRect/>
          </a:stretch>
        </p:blipFill>
        <p:spPr bwMode="auto">
          <a:xfrm>
            <a:off x="179513" y="123479"/>
            <a:ext cx="1224136" cy="711178"/>
          </a:xfrm>
          <a:prstGeom prst="rect">
            <a:avLst/>
          </a:prstGeom>
          <a:noFill/>
        </p:spPr>
      </p:pic>
      <p:sp>
        <p:nvSpPr>
          <p:cNvPr id="5" name="Rectangle 4"/>
          <p:cNvSpPr/>
          <p:nvPr/>
        </p:nvSpPr>
        <p:spPr>
          <a:xfrm>
            <a:off x="6660232" y="195486"/>
            <a:ext cx="2199718" cy="523220"/>
          </a:xfrm>
          <a:prstGeom prst="rect">
            <a:avLst/>
          </a:prstGeom>
        </p:spPr>
        <p:txBody>
          <a:bodyPr wrap="square">
            <a:spAutoFit/>
          </a:bodyPr>
          <a:lstStyle/>
          <a:p>
            <a:pPr algn="r"/>
            <a:r>
              <a:rPr lang="en-AU" sz="2800" dirty="0" smtClean="0">
                <a:solidFill>
                  <a:schemeClr val="tx2">
                    <a:lumMod val="75000"/>
                  </a:schemeClr>
                </a:solidFill>
                <a:latin typeface="DawnCastle" pitchFamily="34" charset="0"/>
              </a:rPr>
              <a:t>SPLat Controls</a:t>
            </a:r>
            <a:endParaRPr lang="en-AU" sz="2000" dirty="0">
              <a:solidFill>
                <a:schemeClr val="tx2">
                  <a:lumMod val="75000"/>
                </a:schemeClr>
              </a:solidFill>
              <a:latin typeface="DawnCastle" pitchFamily="34" charset="0"/>
            </a:endParaRPr>
          </a:p>
        </p:txBody>
      </p:sp>
      <p:sp>
        <p:nvSpPr>
          <p:cNvPr id="7" name="TextBox 6"/>
          <p:cNvSpPr txBox="1"/>
          <p:nvPr/>
        </p:nvSpPr>
        <p:spPr>
          <a:xfrm>
            <a:off x="2483768" y="555526"/>
            <a:ext cx="3816424" cy="461665"/>
          </a:xfrm>
          <a:prstGeom prst="rect">
            <a:avLst/>
          </a:prstGeom>
          <a:noFill/>
        </p:spPr>
        <p:txBody>
          <a:bodyPr wrap="square" rtlCol="0">
            <a:spAutoFit/>
          </a:bodyPr>
          <a:lstStyle/>
          <a:p>
            <a:pPr algn="ctr"/>
            <a:r>
              <a:rPr lang="en-AU" sz="2400" dirty="0" smtClean="0">
                <a:latin typeface="DawnCastle" pitchFamily="34" charset="0"/>
              </a:rPr>
              <a:t>Who are we?</a:t>
            </a:r>
            <a:endParaRPr lang="en-AU" sz="2400" dirty="0">
              <a:latin typeface="DawnCastle" pitchFamily="34" charset="0"/>
            </a:endParaRPr>
          </a:p>
        </p:txBody>
      </p:sp>
      <p:sp>
        <p:nvSpPr>
          <p:cNvPr id="8" name="TextBox 7"/>
          <p:cNvSpPr txBox="1"/>
          <p:nvPr/>
        </p:nvSpPr>
        <p:spPr>
          <a:xfrm>
            <a:off x="611560" y="1275606"/>
            <a:ext cx="7992888" cy="3170099"/>
          </a:xfrm>
          <a:prstGeom prst="rect">
            <a:avLst/>
          </a:prstGeom>
          <a:noFill/>
        </p:spPr>
        <p:txBody>
          <a:bodyPr wrap="square" rtlCol="0">
            <a:spAutoFit/>
          </a:bodyPr>
          <a:lstStyle/>
          <a:p>
            <a:r>
              <a:rPr lang="en-AU" sz="2000" dirty="0" smtClean="0"/>
              <a:t>Since 1981 SPLat Controls has been enabling OEMs in Australia and world-wide to incorporate sophisticated electronic control systems into their products. We specialise in assisting companies who lack </a:t>
            </a:r>
            <a:r>
              <a:rPr lang="en-AU" sz="2000" dirty="0" smtClean="0"/>
              <a:t>in-house </a:t>
            </a:r>
            <a:r>
              <a:rPr lang="en-AU" sz="2000" dirty="0" smtClean="0"/>
              <a:t>electronics expertise to get the best possible performance and value in their electronics, to make their products more competitive.</a:t>
            </a:r>
          </a:p>
          <a:p>
            <a:endParaRPr lang="en-AU" sz="2000" dirty="0" smtClean="0"/>
          </a:p>
          <a:p>
            <a:r>
              <a:rPr lang="en-AU" sz="2000" dirty="0" smtClean="0"/>
              <a:t>Our customers range from giants like Carrier to one man outfits making niche market specialized machines. Our best fit is with small to medium sized companies who can benefit most from our expertise and our capacity to produce electronics cost effectively in small and medium volumes.</a:t>
            </a:r>
            <a:endParaRPr lang="en-AU" sz="2000" dirty="0"/>
          </a:p>
        </p:txBody>
      </p:sp>
      <p:sp>
        <p:nvSpPr>
          <p:cNvPr id="6" name="TextBox 5"/>
          <p:cNvSpPr txBox="1"/>
          <p:nvPr/>
        </p:nvSpPr>
        <p:spPr>
          <a:xfrm>
            <a:off x="8748464" y="4948014"/>
            <a:ext cx="395536" cy="215444"/>
          </a:xfrm>
          <a:prstGeom prst="rect">
            <a:avLst/>
          </a:prstGeom>
          <a:noFill/>
        </p:spPr>
        <p:txBody>
          <a:bodyPr wrap="square" rtlCol="0">
            <a:spAutoFit/>
          </a:bodyPr>
          <a:lstStyle/>
          <a:p>
            <a:r>
              <a:rPr lang="en-AU" sz="800" dirty="0" smtClean="0"/>
              <a:t>9</a:t>
            </a:r>
            <a:endParaRPr lang="en-AU" sz="8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David\Documents\DRAWINGS\SPLat\Logos\logo_outline.gif"/>
          <p:cNvPicPr>
            <a:picLocks noChangeAspect="1" noChangeArrowheads="1"/>
          </p:cNvPicPr>
          <p:nvPr/>
        </p:nvPicPr>
        <p:blipFill>
          <a:blip r:embed="rId2" cstate="print"/>
          <a:srcRect/>
          <a:stretch>
            <a:fillRect/>
          </a:stretch>
        </p:blipFill>
        <p:spPr bwMode="auto">
          <a:xfrm>
            <a:off x="179513" y="123479"/>
            <a:ext cx="1224136" cy="711178"/>
          </a:xfrm>
          <a:prstGeom prst="rect">
            <a:avLst/>
          </a:prstGeom>
          <a:noFill/>
        </p:spPr>
      </p:pic>
      <p:sp>
        <p:nvSpPr>
          <p:cNvPr id="6" name="Rectangle 5"/>
          <p:cNvSpPr/>
          <p:nvPr/>
        </p:nvSpPr>
        <p:spPr>
          <a:xfrm>
            <a:off x="6660232" y="195486"/>
            <a:ext cx="2199718" cy="523220"/>
          </a:xfrm>
          <a:prstGeom prst="rect">
            <a:avLst/>
          </a:prstGeom>
        </p:spPr>
        <p:txBody>
          <a:bodyPr wrap="square">
            <a:spAutoFit/>
          </a:bodyPr>
          <a:lstStyle/>
          <a:p>
            <a:pPr algn="r"/>
            <a:r>
              <a:rPr lang="en-AU" sz="2800" dirty="0" smtClean="0">
                <a:solidFill>
                  <a:schemeClr val="tx2">
                    <a:lumMod val="75000"/>
                  </a:schemeClr>
                </a:solidFill>
                <a:latin typeface="DawnCastle" pitchFamily="34" charset="0"/>
              </a:rPr>
              <a:t>SPLat Controls</a:t>
            </a:r>
            <a:endParaRPr lang="en-AU" sz="2000" dirty="0">
              <a:solidFill>
                <a:schemeClr val="tx2">
                  <a:lumMod val="75000"/>
                </a:schemeClr>
              </a:solidFill>
              <a:latin typeface="DawnCastle" pitchFamily="34" charset="0"/>
            </a:endParaRPr>
          </a:p>
        </p:txBody>
      </p:sp>
      <p:sp>
        <p:nvSpPr>
          <p:cNvPr id="7" name="TextBox 6"/>
          <p:cNvSpPr txBox="1"/>
          <p:nvPr/>
        </p:nvSpPr>
        <p:spPr>
          <a:xfrm>
            <a:off x="611560" y="1275606"/>
            <a:ext cx="7992888" cy="3170099"/>
          </a:xfrm>
          <a:prstGeom prst="rect">
            <a:avLst/>
          </a:prstGeom>
          <a:noFill/>
        </p:spPr>
        <p:txBody>
          <a:bodyPr wrap="square" rtlCol="0">
            <a:spAutoFit/>
          </a:bodyPr>
          <a:lstStyle/>
          <a:p>
            <a:r>
              <a:rPr lang="en-AU" sz="2000" dirty="0" smtClean="0"/>
              <a:t>Our Commercial Off The Shelf, or COTS, range of SPLat products is suitable for proof of concept work, rapid prototyping, and low volume production.</a:t>
            </a:r>
          </a:p>
          <a:p>
            <a:endParaRPr lang="en-AU" sz="2000" dirty="0"/>
          </a:p>
          <a:p>
            <a:r>
              <a:rPr lang="en-AU" sz="2000" dirty="0" smtClean="0"/>
              <a:t>But the our ultimate offering is custom designed controllers based on the same proven SPLat VM controller technology as our COTS products.</a:t>
            </a:r>
          </a:p>
          <a:p>
            <a:endParaRPr lang="en-AU" sz="2000" dirty="0"/>
          </a:p>
          <a:p>
            <a:r>
              <a:rPr lang="en-AU" sz="2000" dirty="0" smtClean="0"/>
              <a:t>A customer can do early work on COTS product, then migrate to a custom SPLat when the time is right, with almost total code re-use. </a:t>
            </a:r>
            <a:endParaRPr lang="en-AU" sz="2000" dirty="0" smtClean="0"/>
          </a:p>
          <a:p>
            <a:pPr algn="just"/>
            <a:endParaRPr lang="en-AU" sz="2000" i="1" dirty="0" smtClean="0"/>
          </a:p>
          <a:p>
            <a:pPr algn="ctr"/>
            <a:r>
              <a:rPr lang="en-AU" sz="2000" b="1" i="1" dirty="0" smtClean="0"/>
              <a:t>No </a:t>
            </a:r>
            <a:r>
              <a:rPr lang="en-AU" sz="2000" b="1" i="1" dirty="0" smtClean="0"/>
              <a:t>other controls company offers that kind of migration path</a:t>
            </a:r>
            <a:r>
              <a:rPr lang="en-AU" sz="2000" b="1" dirty="0" smtClean="0"/>
              <a:t>.</a:t>
            </a:r>
            <a:endParaRPr lang="en-AU" sz="2000" b="1" dirty="0"/>
          </a:p>
        </p:txBody>
      </p:sp>
      <p:sp>
        <p:nvSpPr>
          <p:cNvPr id="8" name="TextBox 7"/>
          <p:cNvSpPr txBox="1"/>
          <p:nvPr/>
        </p:nvSpPr>
        <p:spPr>
          <a:xfrm>
            <a:off x="2483768" y="555526"/>
            <a:ext cx="3816424" cy="461665"/>
          </a:xfrm>
          <a:prstGeom prst="rect">
            <a:avLst/>
          </a:prstGeom>
          <a:noFill/>
        </p:spPr>
        <p:txBody>
          <a:bodyPr wrap="square" rtlCol="0">
            <a:spAutoFit/>
          </a:bodyPr>
          <a:lstStyle/>
          <a:p>
            <a:pPr algn="ctr"/>
            <a:r>
              <a:rPr lang="en-AU" sz="2400" dirty="0" smtClean="0">
                <a:latin typeface="DawnCastle" pitchFamily="34" charset="0"/>
              </a:rPr>
              <a:t>What we offer</a:t>
            </a:r>
            <a:endParaRPr lang="en-AU" sz="2400" dirty="0">
              <a:latin typeface="DawnCastle" pitchFamily="34" charset="0"/>
            </a:endParaRPr>
          </a:p>
        </p:txBody>
      </p:sp>
      <p:sp>
        <p:nvSpPr>
          <p:cNvPr id="9" name="TextBox 8"/>
          <p:cNvSpPr txBox="1"/>
          <p:nvPr/>
        </p:nvSpPr>
        <p:spPr>
          <a:xfrm>
            <a:off x="8748464" y="4948014"/>
            <a:ext cx="395536" cy="215444"/>
          </a:xfrm>
          <a:prstGeom prst="rect">
            <a:avLst/>
          </a:prstGeom>
          <a:noFill/>
        </p:spPr>
        <p:txBody>
          <a:bodyPr wrap="square" rtlCol="0">
            <a:spAutoFit/>
          </a:bodyPr>
          <a:lstStyle/>
          <a:p>
            <a:r>
              <a:rPr lang="en-AU" sz="800" dirty="0" smtClean="0"/>
              <a:t>10</a:t>
            </a:r>
            <a:endParaRPr lang="en-AU" sz="8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748464" y="4948014"/>
            <a:ext cx="395536" cy="215444"/>
          </a:xfrm>
          <a:prstGeom prst="rect">
            <a:avLst/>
          </a:prstGeom>
          <a:noFill/>
        </p:spPr>
        <p:txBody>
          <a:bodyPr wrap="square" rtlCol="0">
            <a:spAutoFit/>
          </a:bodyPr>
          <a:lstStyle/>
          <a:p>
            <a:r>
              <a:rPr lang="en-AU" sz="800" dirty="0" smtClean="0"/>
              <a:t>11</a:t>
            </a:r>
            <a:endParaRPr lang="en-AU" sz="800" dirty="0"/>
          </a:p>
        </p:txBody>
      </p:sp>
      <p:pic>
        <p:nvPicPr>
          <p:cNvPr id="3" name="Picture 2" descr="C:\Users\David\Documents\DRAWINGS\SPLat\Logos\logo_outline.gif"/>
          <p:cNvPicPr>
            <a:picLocks noChangeAspect="1" noChangeArrowheads="1"/>
          </p:cNvPicPr>
          <p:nvPr/>
        </p:nvPicPr>
        <p:blipFill>
          <a:blip r:embed="rId2" cstate="print"/>
          <a:srcRect/>
          <a:stretch>
            <a:fillRect/>
          </a:stretch>
        </p:blipFill>
        <p:spPr bwMode="auto">
          <a:xfrm>
            <a:off x="179513" y="123479"/>
            <a:ext cx="1224136" cy="711178"/>
          </a:xfrm>
          <a:prstGeom prst="rect">
            <a:avLst/>
          </a:prstGeom>
          <a:noFill/>
        </p:spPr>
      </p:pic>
      <p:sp>
        <p:nvSpPr>
          <p:cNvPr id="4" name="Rectangle 3"/>
          <p:cNvSpPr/>
          <p:nvPr/>
        </p:nvSpPr>
        <p:spPr>
          <a:xfrm>
            <a:off x="6660232" y="195486"/>
            <a:ext cx="2199718" cy="523220"/>
          </a:xfrm>
          <a:prstGeom prst="rect">
            <a:avLst/>
          </a:prstGeom>
        </p:spPr>
        <p:txBody>
          <a:bodyPr wrap="square">
            <a:spAutoFit/>
          </a:bodyPr>
          <a:lstStyle/>
          <a:p>
            <a:pPr algn="r"/>
            <a:r>
              <a:rPr lang="en-AU" sz="2800" dirty="0" smtClean="0">
                <a:solidFill>
                  <a:schemeClr val="tx2">
                    <a:lumMod val="75000"/>
                  </a:schemeClr>
                </a:solidFill>
                <a:latin typeface="DawnCastle" pitchFamily="34" charset="0"/>
              </a:rPr>
              <a:t>SPLat Controls</a:t>
            </a:r>
            <a:endParaRPr lang="en-AU" sz="2000" dirty="0">
              <a:solidFill>
                <a:schemeClr val="tx2">
                  <a:lumMod val="75000"/>
                </a:schemeClr>
              </a:solidFill>
              <a:latin typeface="DawnCastle" pitchFamily="34" charset="0"/>
            </a:endParaRPr>
          </a:p>
        </p:txBody>
      </p:sp>
      <p:sp>
        <p:nvSpPr>
          <p:cNvPr id="5" name="TextBox 4"/>
          <p:cNvSpPr txBox="1"/>
          <p:nvPr/>
        </p:nvSpPr>
        <p:spPr>
          <a:xfrm>
            <a:off x="2483768" y="555526"/>
            <a:ext cx="3816424" cy="461665"/>
          </a:xfrm>
          <a:prstGeom prst="rect">
            <a:avLst/>
          </a:prstGeom>
          <a:noFill/>
        </p:spPr>
        <p:txBody>
          <a:bodyPr wrap="square" rtlCol="0">
            <a:spAutoFit/>
          </a:bodyPr>
          <a:lstStyle/>
          <a:p>
            <a:pPr algn="ctr"/>
            <a:r>
              <a:rPr lang="en-AU" sz="2400" dirty="0" smtClean="0">
                <a:latin typeface="DawnCastle" pitchFamily="34" charset="0"/>
              </a:rPr>
              <a:t>Can we help you?</a:t>
            </a:r>
            <a:endParaRPr lang="en-AU" sz="2400" dirty="0" smtClean="0">
              <a:latin typeface="DawnCastle" pitchFamily="34" charset="0"/>
            </a:endParaRPr>
          </a:p>
        </p:txBody>
      </p:sp>
      <p:sp>
        <p:nvSpPr>
          <p:cNvPr id="6" name="TextBox 5"/>
          <p:cNvSpPr txBox="1"/>
          <p:nvPr/>
        </p:nvSpPr>
        <p:spPr>
          <a:xfrm>
            <a:off x="1043608" y="2211710"/>
            <a:ext cx="7344816" cy="646331"/>
          </a:xfrm>
          <a:prstGeom prst="rect">
            <a:avLst/>
          </a:prstGeom>
          <a:noFill/>
        </p:spPr>
        <p:txBody>
          <a:bodyPr wrap="square" rtlCol="0">
            <a:spAutoFit/>
          </a:bodyPr>
          <a:lstStyle/>
          <a:p>
            <a:r>
              <a:rPr lang="en-AU" dirty="0" smtClean="0"/>
              <a:t>If your product needs a smart control, at an affordable price, with the best support, then go ahead, contact us!</a:t>
            </a:r>
            <a:endParaRPr lang="en-AU" dirty="0"/>
          </a:p>
        </p:txBody>
      </p:sp>
      <p:sp>
        <p:nvSpPr>
          <p:cNvPr id="7" name="TextBox 6"/>
          <p:cNvSpPr txBox="1"/>
          <p:nvPr/>
        </p:nvSpPr>
        <p:spPr>
          <a:xfrm>
            <a:off x="3275856" y="4011910"/>
            <a:ext cx="2016224" cy="369332"/>
          </a:xfrm>
          <a:prstGeom prst="rect">
            <a:avLst/>
          </a:prstGeom>
          <a:noFill/>
        </p:spPr>
        <p:txBody>
          <a:bodyPr wrap="square" rtlCol="0">
            <a:spAutoFit/>
          </a:bodyPr>
          <a:lstStyle/>
          <a:p>
            <a:pPr algn="ctr"/>
            <a:r>
              <a:rPr lang="en-AU" b="1" dirty="0" smtClean="0">
                <a:hlinkClick r:id="rId3"/>
              </a:rPr>
              <a:t>splatco.com</a:t>
            </a:r>
            <a:endParaRPr lang="en-AU" b="1"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1431</TotalTime>
  <Words>891</Words>
  <Application>Microsoft Office PowerPoint</Application>
  <PresentationFormat>On-screen Show (16:9)</PresentationFormat>
  <Paragraphs>65</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SPLat HMI430</vt:lpstr>
      <vt:lpstr>Slide 2</vt:lpstr>
      <vt:lpstr>Slide 3</vt:lpstr>
      <vt:lpstr>Slide 4</vt:lpstr>
      <vt:lpstr>Slide 5</vt:lpstr>
      <vt:lpstr>Slide 6</vt:lpstr>
      <vt:lpstr>Slide 7</vt:lpstr>
      <vt:lpstr>Slide 8</vt:lpstr>
      <vt:lpstr>Slide 9</vt:lpstr>
      <vt:lpstr>Slide 10</vt:lpstr>
      <vt:lpstr>Slide 11</vt:lpstr>
    </vt:vector>
  </TitlesOfParts>
  <Company>SPLat Controls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David Gibson</dc:creator>
  <cp:lastModifiedBy>David Gibson</cp:lastModifiedBy>
  <cp:revision>86</cp:revision>
  <dcterms:created xsi:type="dcterms:W3CDTF">2014-09-06T11:08:59Z</dcterms:created>
  <dcterms:modified xsi:type="dcterms:W3CDTF">2014-09-14T13:10:41Z</dcterms:modified>
</cp:coreProperties>
</file>