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6" r:id="rId3"/>
    <p:sldId id="257" r:id="rId4"/>
    <p:sldId id="275" r:id="rId5"/>
    <p:sldId id="267" r:id="rId6"/>
    <p:sldId id="284" r:id="rId7"/>
    <p:sldId id="262" r:id="rId8"/>
    <p:sldId id="280" r:id="rId9"/>
    <p:sldId id="281" r:id="rId10"/>
    <p:sldId id="282" r:id="rId11"/>
    <p:sldId id="279" r:id="rId12"/>
    <p:sldId id="277" r:id="rId13"/>
    <p:sldId id="265" r:id="rId14"/>
    <p:sldId id="268" r:id="rId15"/>
    <p:sldId id="285" r:id="rId16"/>
    <p:sldId id="260" r:id="rId17"/>
    <p:sldId id="266" r:id="rId18"/>
    <p:sldId id="276" r:id="rId19"/>
    <p:sldId id="261" r:id="rId20"/>
    <p:sldId id="264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92" d="100"/>
          <a:sy n="92" d="100"/>
        </p:scale>
        <p:origin x="4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648CD-90C0-4C25-A67B-BB428AB5E454}" type="datetimeFigureOut">
              <a:rPr lang="en-AU" smtClean="0"/>
              <a:t>11/04/2014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C5EA-F196-4D76-BFB7-4D36783806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22803605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648CD-90C0-4C25-A67B-BB428AB5E454}" type="datetimeFigureOut">
              <a:rPr lang="en-AU" smtClean="0"/>
              <a:t>11/04/2014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C5EA-F196-4D76-BFB7-4D36783806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335442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648CD-90C0-4C25-A67B-BB428AB5E454}" type="datetimeFigureOut">
              <a:rPr lang="en-AU" smtClean="0"/>
              <a:t>11/04/2014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C5EA-F196-4D76-BFB7-4D36783806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5094556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648CD-90C0-4C25-A67B-BB428AB5E454}" type="datetimeFigureOut">
              <a:rPr lang="en-AU" smtClean="0"/>
              <a:t>11/04/2014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C5EA-F196-4D76-BFB7-4D36783806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11601817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648CD-90C0-4C25-A67B-BB428AB5E454}" type="datetimeFigureOut">
              <a:rPr lang="en-AU" smtClean="0"/>
              <a:t>11/04/2014</a:t>
            </a:fld>
            <a:endParaRPr lang="en-A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C5EA-F196-4D76-BFB7-4D36783806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096953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648CD-90C0-4C25-A67B-BB428AB5E454}" type="datetimeFigureOut">
              <a:rPr lang="en-AU" smtClean="0"/>
              <a:t>11/04/2014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C5EA-F196-4D76-BFB7-4D36783806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2226749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648CD-90C0-4C25-A67B-BB428AB5E454}" type="datetimeFigureOut">
              <a:rPr lang="en-AU" smtClean="0"/>
              <a:t>11/04/2014</a:t>
            </a:fld>
            <a:endParaRPr lang="en-A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C5EA-F196-4D76-BFB7-4D36783806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443164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648CD-90C0-4C25-A67B-BB428AB5E454}" type="datetimeFigureOut">
              <a:rPr lang="en-AU" smtClean="0"/>
              <a:t>11/04/2014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C5EA-F196-4D76-BFB7-4D36783806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91216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648CD-90C0-4C25-A67B-BB428AB5E454}" type="datetimeFigureOut">
              <a:rPr lang="en-AU" smtClean="0"/>
              <a:t>11/04/2014</a:t>
            </a:fld>
            <a:endParaRPr lang="en-A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C5EA-F196-4D76-BFB7-4D36783806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3245975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648CD-90C0-4C25-A67B-BB428AB5E454}" type="datetimeFigureOut">
              <a:rPr lang="en-AU" smtClean="0"/>
              <a:t>11/04/2014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C5EA-F196-4D76-BFB7-4D36783806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59251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648CD-90C0-4C25-A67B-BB428AB5E454}" type="datetimeFigureOut">
              <a:rPr lang="en-AU" smtClean="0"/>
              <a:t>11/04/2014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8EC5EA-F196-4D76-BFB7-4D36783806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59813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2648CD-90C0-4C25-A67B-BB428AB5E454}" type="datetimeFigureOut">
              <a:rPr lang="en-AU" smtClean="0"/>
              <a:t>11/04/2014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8EC5EA-F196-4D76-BFB7-4D3678380696}" type="slidenum">
              <a:rPr lang="en-AU" smtClean="0"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826531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5920"/>
          </a:xfrm>
        </p:spPr>
        <p:txBody>
          <a:bodyPr>
            <a:normAutofit/>
          </a:bodyPr>
          <a:lstStyle/>
          <a:p>
            <a:r>
              <a:rPr lang="en-AU" sz="2800" dirty="0" smtClean="0"/>
              <a:t>PID control basics  -  Bruce Varley  (PCM p/l)</a:t>
            </a:r>
            <a:endParaRPr lang="en-AU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091046"/>
            <a:ext cx="10515600" cy="5085917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endParaRPr lang="en-AU" sz="2000" dirty="0" smtClean="0"/>
          </a:p>
          <a:p>
            <a:r>
              <a:rPr lang="en-AU" sz="2000" dirty="0"/>
              <a:t>E</a:t>
            </a:r>
            <a:r>
              <a:rPr lang="en-AU" sz="2000" dirty="0" smtClean="0"/>
              <a:t>ssentials of loops and control</a:t>
            </a:r>
          </a:p>
          <a:p>
            <a:r>
              <a:rPr lang="en-AU" sz="2000" dirty="0" smtClean="0"/>
              <a:t>Control algorithms</a:t>
            </a:r>
          </a:p>
          <a:p>
            <a:r>
              <a:rPr lang="en-AU" sz="2000" dirty="0" smtClean="0"/>
              <a:t>The PI algorithm and its responses</a:t>
            </a:r>
          </a:p>
          <a:p>
            <a:r>
              <a:rPr lang="en-AU" sz="2000" dirty="0" smtClean="0"/>
              <a:t>Basic characteristics of controlled equipment</a:t>
            </a:r>
          </a:p>
          <a:p>
            <a:r>
              <a:rPr lang="en-AU" sz="2000" dirty="0" smtClean="0"/>
              <a:t>Closing the loop around PI control</a:t>
            </a:r>
          </a:p>
          <a:p>
            <a:pPr lvl="1"/>
            <a:r>
              <a:rPr lang="en-AU" sz="1600" dirty="0" smtClean="0"/>
              <a:t>Limitations of P only control</a:t>
            </a:r>
          </a:p>
          <a:p>
            <a:pPr lvl="1"/>
            <a:r>
              <a:rPr lang="en-AU" sz="1600" dirty="0" smtClean="0"/>
              <a:t>Stability</a:t>
            </a:r>
          </a:p>
          <a:p>
            <a:pPr lvl="1"/>
            <a:r>
              <a:rPr lang="en-AU" sz="1600" dirty="0" smtClean="0"/>
              <a:t>Effect of adding I control</a:t>
            </a:r>
          </a:p>
          <a:p>
            <a:r>
              <a:rPr lang="en-AU" sz="2000" dirty="0" smtClean="0"/>
              <a:t>How to adjust settings</a:t>
            </a:r>
          </a:p>
          <a:p>
            <a:r>
              <a:rPr lang="en-AU" sz="2000" dirty="0" smtClean="0"/>
              <a:t>What about D? </a:t>
            </a:r>
          </a:p>
          <a:p>
            <a:r>
              <a:rPr lang="en-AU" sz="2000" dirty="0" smtClean="0"/>
              <a:t>DIY</a:t>
            </a:r>
          </a:p>
          <a:p>
            <a:r>
              <a:rPr lang="en-AU" sz="2000" dirty="0" smtClean="0"/>
              <a:t>A taste of more advanced techniques (Not included here)</a:t>
            </a:r>
          </a:p>
          <a:p>
            <a:r>
              <a:rPr lang="en-AU" sz="2000" dirty="0" smtClean="0"/>
              <a:t>A look at PID in the real world  (Not included here)</a:t>
            </a:r>
          </a:p>
        </p:txBody>
      </p:sp>
    </p:spTree>
    <p:extLst>
      <p:ext uri="{BB962C8B-B14F-4D97-AF65-F5344CB8AC3E}">
        <p14:creationId xmlns:p14="http://schemas.microsoft.com/office/powerpoint/2010/main" val="2091986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842164" y="1309255"/>
            <a:ext cx="2743200" cy="173528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b="1" dirty="0" smtClean="0">
                <a:solidFill>
                  <a:srgbClr val="FF0000"/>
                </a:solidFill>
              </a:rPr>
              <a:t>Control algorithm</a:t>
            </a:r>
          </a:p>
          <a:p>
            <a:pPr algn="ctr"/>
            <a:r>
              <a:rPr lang="en-AU" dirty="0" smtClean="0">
                <a:solidFill>
                  <a:schemeClr val="tx1"/>
                </a:solidFill>
              </a:rPr>
              <a:t>(driver)</a:t>
            </a:r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693719" y="1584613"/>
            <a:ext cx="1184563" cy="118456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7" name="Straight Arrow Connector 6"/>
          <p:cNvCxnSpPr>
            <a:stCxn id="5" idx="6"/>
            <a:endCxn id="4" idx="1"/>
          </p:cNvCxnSpPr>
          <p:nvPr/>
        </p:nvCxnSpPr>
        <p:spPr>
          <a:xfrm>
            <a:off x="2878282" y="2176895"/>
            <a:ext cx="1963882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5" idx="4"/>
          </p:cNvCxnSpPr>
          <p:nvPr/>
        </p:nvCxnSpPr>
        <p:spPr>
          <a:xfrm flipV="1">
            <a:off x="2286000" y="2769176"/>
            <a:ext cx="1" cy="71177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>
            <a:endCxn id="5" idx="0"/>
          </p:cNvCxnSpPr>
          <p:nvPr/>
        </p:nvCxnSpPr>
        <p:spPr>
          <a:xfrm>
            <a:off x="2286000" y="914400"/>
            <a:ext cx="1" cy="6702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1882083" y="322120"/>
            <a:ext cx="10278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 smtClean="0">
                <a:solidFill>
                  <a:srgbClr val="FF0000"/>
                </a:solidFill>
              </a:rPr>
              <a:t>Actual</a:t>
            </a:r>
          </a:p>
          <a:p>
            <a:pPr algn="ctr"/>
            <a:r>
              <a:rPr lang="en-AU" dirty="0" smtClean="0"/>
              <a:t>(Speedo)</a:t>
            </a:r>
            <a:endParaRPr lang="en-AU" dirty="0"/>
          </a:p>
        </p:txBody>
      </p:sp>
      <p:sp>
        <p:nvSpPr>
          <p:cNvPr id="13" name="TextBox 12"/>
          <p:cNvSpPr txBox="1"/>
          <p:nvPr/>
        </p:nvSpPr>
        <p:spPr>
          <a:xfrm>
            <a:off x="1782237" y="3458624"/>
            <a:ext cx="78418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 smtClean="0">
                <a:solidFill>
                  <a:srgbClr val="FF0000"/>
                </a:solidFill>
              </a:rPr>
              <a:t>Target</a:t>
            </a:r>
          </a:p>
          <a:p>
            <a:pPr algn="ctr"/>
            <a:r>
              <a:rPr lang="en-AU" dirty="0" smtClean="0"/>
              <a:t>(60 K)</a:t>
            </a:r>
            <a:endParaRPr lang="en-AU" dirty="0"/>
          </a:p>
        </p:txBody>
      </p:sp>
      <p:sp>
        <p:nvSpPr>
          <p:cNvPr id="14" name="TextBox 13"/>
          <p:cNvSpPr txBox="1"/>
          <p:nvPr/>
        </p:nvSpPr>
        <p:spPr>
          <a:xfrm>
            <a:off x="3532505" y="1820597"/>
            <a:ext cx="6554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Error</a:t>
            </a:r>
            <a:endParaRPr lang="en-AU" dirty="0"/>
          </a:p>
        </p:txBody>
      </p:sp>
      <p:cxnSp>
        <p:nvCxnSpPr>
          <p:cNvPr id="15" name="Straight Arrow Connector 14"/>
          <p:cNvCxnSpPr/>
          <p:nvPr/>
        </p:nvCxnSpPr>
        <p:spPr>
          <a:xfrm>
            <a:off x="7590560" y="2176893"/>
            <a:ext cx="878031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8753669" y="1866763"/>
            <a:ext cx="1398653" cy="64633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en-AU" b="1" dirty="0" smtClean="0">
                <a:solidFill>
                  <a:srgbClr val="FF0000"/>
                </a:solidFill>
              </a:rPr>
              <a:t>Handle</a:t>
            </a:r>
          </a:p>
          <a:p>
            <a:pPr algn="ctr"/>
            <a:r>
              <a:rPr lang="en-AU" dirty="0" smtClean="0"/>
              <a:t>(Accelerator)</a:t>
            </a:r>
            <a:endParaRPr lang="en-AU" dirty="0"/>
          </a:p>
        </p:txBody>
      </p:sp>
      <p:sp>
        <p:nvSpPr>
          <p:cNvPr id="18" name="TextBox 17"/>
          <p:cNvSpPr txBox="1"/>
          <p:nvPr/>
        </p:nvSpPr>
        <p:spPr>
          <a:xfrm>
            <a:off x="2101466" y="2323131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 smtClean="0"/>
              <a:t>+</a:t>
            </a:r>
            <a:endParaRPr lang="en-AU" sz="3200" dirty="0"/>
          </a:p>
        </p:txBody>
      </p:sp>
      <p:sp>
        <p:nvSpPr>
          <p:cNvPr id="19" name="TextBox 18"/>
          <p:cNvSpPr txBox="1"/>
          <p:nvPr/>
        </p:nvSpPr>
        <p:spPr>
          <a:xfrm>
            <a:off x="2141541" y="1365511"/>
            <a:ext cx="309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/>
              <a:t>-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553679" y="2803612"/>
            <a:ext cx="2226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Error = Target - Actual</a:t>
            </a:r>
            <a:endParaRPr lang="en-AU" dirty="0"/>
          </a:p>
        </p:txBody>
      </p:sp>
      <p:sp>
        <p:nvSpPr>
          <p:cNvPr id="22" name="TextBox 21"/>
          <p:cNvSpPr txBox="1"/>
          <p:nvPr/>
        </p:nvSpPr>
        <p:spPr>
          <a:xfrm>
            <a:off x="6556664" y="4384964"/>
            <a:ext cx="4263218" cy="12926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dirty="0" smtClean="0"/>
              <a:t>BASIC FUNCTION OF CONTROL ALGORITHM</a:t>
            </a:r>
          </a:p>
          <a:p>
            <a:endParaRPr lang="en-AU" dirty="0"/>
          </a:p>
          <a:p>
            <a:r>
              <a:rPr lang="en-AU" dirty="0" smtClean="0"/>
              <a:t>Adjust Handle to make Error zero, </a:t>
            </a:r>
            <a:r>
              <a:rPr lang="en-AU" dirty="0" err="1" smtClean="0"/>
              <a:t>ie</a:t>
            </a:r>
            <a:r>
              <a:rPr lang="en-AU" dirty="0" smtClean="0"/>
              <a:t>…</a:t>
            </a:r>
          </a:p>
          <a:p>
            <a:r>
              <a:rPr lang="en-AU" sz="2400" b="1" dirty="0" smtClean="0">
                <a:solidFill>
                  <a:srgbClr val="FF0000"/>
                </a:solidFill>
              </a:rPr>
              <a:t>Target = Actual</a:t>
            </a:r>
            <a:endParaRPr lang="en-AU" sz="2400" b="1" dirty="0">
              <a:solidFill>
                <a:srgbClr val="FF0000"/>
              </a:solidFill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258443" y="6035827"/>
            <a:ext cx="580184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2800" b="1" dirty="0" smtClean="0"/>
              <a:t>BASIC CONTROL LOOP:  Speed control</a:t>
            </a:r>
            <a:endParaRPr lang="en-AU" sz="2800" b="1" dirty="0"/>
          </a:p>
        </p:txBody>
      </p:sp>
      <p:sp>
        <p:nvSpPr>
          <p:cNvPr id="28" name="Freeform 27"/>
          <p:cNvSpPr/>
          <p:nvPr/>
        </p:nvSpPr>
        <p:spPr>
          <a:xfrm>
            <a:off x="2992582" y="540327"/>
            <a:ext cx="8562516" cy="1631373"/>
          </a:xfrm>
          <a:custGeom>
            <a:avLst/>
            <a:gdLst>
              <a:gd name="connsiteX0" fmla="*/ 7439891 w 8562516"/>
              <a:gd name="connsiteY0" fmla="*/ 1631373 h 1631373"/>
              <a:gd name="connsiteX1" fmla="*/ 7917873 w 8562516"/>
              <a:gd name="connsiteY1" fmla="*/ 1267691 h 1631373"/>
              <a:gd name="connsiteX2" fmla="*/ 7969827 w 8562516"/>
              <a:gd name="connsiteY2" fmla="*/ 529937 h 1631373"/>
              <a:gd name="connsiteX3" fmla="*/ 0 w 8562516"/>
              <a:gd name="connsiteY3" fmla="*/ 0 h 16313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562516" h="1631373">
                <a:moveTo>
                  <a:pt x="7439891" y="1631373"/>
                </a:moveTo>
                <a:cubicBezTo>
                  <a:pt x="7634720" y="1541318"/>
                  <a:pt x="7829550" y="1451264"/>
                  <a:pt x="7917873" y="1267691"/>
                </a:cubicBezTo>
                <a:cubicBezTo>
                  <a:pt x="8006196" y="1084118"/>
                  <a:pt x="9289473" y="741219"/>
                  <a:pt x="7969827" y="529937"/>
                </a:cubicBezTo>
                <a:cubicBezTo>
                  <a:pt x="6650181" y="318655"/>
                  <a:pt x="3325090" y="159327"/>
                  <a:pt x="0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" name="Freeform 1"/>
          <p:cNvSpPr/>
          <p:nvPr/>
        </p:nvSpPr>
        <p:spPr>
          <a:xfrm>
            <a:off x="6172200" y="311727"/>
            <a:ext cx="2909455" cy="384663"/>
          </a:xfrm>
          <a:custGeom>
            <a:avLst/>
            <a:gdLst>
              <a:gd name="connsiteX0" fmla="*/ 0 w 2909455"/>
              <a:gd name="connsiteY0" fmla="*/ 384464 h 384663"/>
              <a:gd name="connsiteX1" fmla="*/ 1756064 w 2909455"/>
              <a:gd name="connsiteY1" fmla="*/ 322118 h 384663"/>
              <a:gd name="connsiteX2" fmla="*/ 2909455 w 2909455"/>
              <a:gd name="connsiteY2" fmla="*/ 0 h 384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909455" h="384663">
                <a:moveTo>
                  <a:pt x="0" y="384464"/>
                </a:moveTo>
                <a:cubicBezTo>
                  <a:pt x="635577" y="385329"/>
                  <a:pt x="1271155" y="386195"/>
                  <a:pt x="1756064" y="322118"/>
                </a:cubicBezTo>
                <a:cubicBezTo>
                  <a:pt x="2240973" y="258041"/>
                  <a:pt x="2575214" y="129020"/>
                  <a:pt x="2909455" y="0"/>
                </a:cubicBezTo>
              </a:path>
            </a:pathLst>
          </a:custGeom>
          <a:noFill/>
          <a:ln w="28575"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" name="TextBox 2"/>
          <p:cNvSpPr txBox="1"/>
          <p:nvPr/>
        </p:nvSpPr>
        <p:spPr>
          <a:xfrm>
            <a:off x="9081655" y="10391"/>
            <a:ext cx="13138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Disturbance</a:t>
            </a:r>
          </a:p>
          <a:p>
            <a:r>
              <a:rPr lang="en-AU" dirty="0" smtClean="0"/>
              <a:t>(headwind)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650389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572058" y="1564286"/>
            <a:ext cx="1748087" cy="101544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 smtClean="0">
              <a:solidFill>
                <a:schemeClr val="tx1"/>
              </a:solidFill>
            </a:endParaRPr>
          </a:p>
          <a:p>
            <a:pPr algn="ctr"/>
            <a:r>
              <a:rPr lang="en-AU" dirty="0" smtClean="0">
                <a:solidFill>
                  <a:schemeClr val="tx1"/>
                </a:solidFill>
              </a:rPr>
              <a:t>Control algorithm</a:t>
            </a:r>
          </a:p>
          <a:p>
            <a:pPr algn="ctr"/>
            <a:endParaRPr lang="en-AU" dirty="0">
              <a:solidFill>
                <a:schemeClr val="tx1"/>
              </a:solidFill>
            </a:endParaRPr>
          </a:p>
          <a:p>
            <a:pPr algn="ctr"/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1828802" y="1584613"/>
            <a:ext cx="742449" cy="74244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 flipV="1">
            <a:off x="2561521" y="1955837"/>
            <a:ext cx="1010537" cy="14664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>
            <a:stCxn id="7" idx="0"/>
            <a:endCxn id="3" idx="4"/>
          </p:cNvCxnSpPr>
          <p:nvPr/>
        </p:nvCxnSpPr>
        <p:spPr>
          <a:xfrm flipV="1">
            <a:off x="2174332" y="2327062"/>
            <a:ext cx="25695" cy="118578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1787143" y="3512851"/>
            <a:ext cx="774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 smtClean="0">
                <a:solidFill>
                  <a:srgbClr val="FF0000"/>
                </a:solidFill>
              </a:rPr>
              <a:t>Target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008109" y="1897860"/>
            <a:ext cx="38985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 smtClean="0"/>
              <a:t>+</a:t>
            </a:r>
            <a:endParaRPr lang="en-AU" sz="3200" dirty="0"/>
          </a:p>
        </p:txBody>
      </p:sp>
      <p:sp>
        <p:nvSpPr>
          <p:cNvPr id="10" name="TextBox 9"/>
          <p:cNvSpPr txBox="1"/>
          <p:nvPr/>
        </p:nvSpPr>
        <p:spPr>
          <a:xfrm>
            <a:off x="2045176" y="1348045"/>
            <a:ext cx="30970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dirty="0"/>
              <a:t>-</a:t>
            </a:r>
          </a:p>
        </p:txBody>
      </p:sp>
      <p:sp>
        <p:nvSpPr>
          <p:cNvPr id="30" name="Rectangle 29"/>
          <p:cNvSpPr/>
          <p:nvPr/>
        </p:nvSpPr>
        <p:spPr>
          <a:xfrm>
            <a:off x="5875377" y="1742094"/>
            <a:ext cx="1135890" cy="659823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 smtClean="0">
              <a:solidFill>
                <a:schemeClr val="tx1"/>
              </a:solidFill>
            </a:endParaRPr>
          </a:p>
          <a:p>
            <a:pPr algn="ctr"/>
            <a:r>
              <a:rPr lang="en-AU" b="1" dirty="0" smtClean="0">
                <a:solidFill>
                  <a:srgbClr val="FF0000"/>
                </a:solidFill>
              </a:rPr>
              <a:t>Handle</a:t>
            </a:r>
            <a:endParaRPr lang="en-AU" b="1" dirty="0">
              <a:solidFill>
                <a:srgbClr val="FF0000"/>
              </a:solidFill>
            </a:endParaRPr>
          </a:p>
          <a:p>
            <a:pPr algn="ctr"/>
            <a:endParaRPr lang="en-AU" dirty="0">
              <a:solidFill>
                <a:schemeClr val="tx1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7731885" y="1516937"/>
            <a:ext cx="1910877" cy="111000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 dirty="0" smtClean="0">
              <a:solidFill>
                <a:schemeClr val="tx1"/>
              </a:solidFill>
            </a:endParaRPr>
          </a:p>
          <a:p>
            <a:pPr algn="ctr"/>
            <a:r>
              <a:rPr lang="en-AU" dirty="0" smtClean="0">
                <a:solidFill>
                  <a:schemeClr val="tx1"/>
                </a:solidFill>
              </a:rPr>
              <a:t>Process</a:t>
            </a:r>
          </a:p>
          <a:p>
            <a:pPr algn="ctr"/>
            <a:r>
              <a:rPr lang="en-AU" dirty="0" smtClean="0">
                <a:solidFill>
                  <a:schemeClr val="tx1"/>
                </a:solidFill>
              </a:rPr>
              <a:t>(car)</a:t>
            </a:r>
            <a:endParaRPr lang="en-AU" dirty="0">
              <a:solidFill>
                <a:schemeClr val="tx1"/>
              </a:solidFill>
            </a:endParaRPr>
          </a:p>
          <a:p>
            <a:pPr algn="ctr"/>
            <a:endParaRPr lang="en-AU" dirty="0">
              <a:solidFill>
                <a:schemeClr val="tx1"/>
              </a:solidFill>
            </a:endParaRPr>
          </a:p>
        </p:txBody>
      </p:sp>
      <p:cxnSp>
        <p:nvCxnSpPr>
          <p:cNvPr id="33" name="Straight Arrow Connector 32"/>
          <p:cNvCxnSpPr>
            <a:stCxn id="2" idx="3"/>
            <a:endCxn id="30" idx="1"/>
          </p:cNvCxnSpPr>
          <p:nvPr/>
        </p:nvCxnSpPr>
        <p:spPr>
          <a:xfrm>
            <a:off x="5320145" y="2072006"/>
            <a:ext cx="55523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Arrow Connector 34"/>
          <p:cNvCxnSpPr>
            <a:stCxn id="30" idx="3"/>
            <a:endCxn id="31" idx="1"/>
          </p:cNvCxnSpPr>
          <p:nvPr/>
        </p:nvCxnSpPr>
        <p:spPr>
          <a:xfrm flipV="1">
            <a:off x="7011267" y="2071938"/>
            <a:ext cx="720618" cy="6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>
            <a:stCxn id="31" idx="3"/>
          </p:cNvCxnSpPr>
          <p:nvPr/>
        </p:nvCxnSpPr>
        <p:spPr>
          <a:xfrm>
            <a:off x="9642762" y="2071938"/>
            <a:ext cx="519547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10162309" y="935182"/>
            <a:ext cx="0" cy="113675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 flipH="1">
            <a:off x="2203348" y="935182"/>
            <a:ext cx="7958961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2203348" y="935182"/>
            <a:ext cx="0" cy="629104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TextBox 48"/>
          <p:cNvSpPr txBox="1"/>
          <p:nvPr/>
        </p:nvSpPr>
        <p:spPr>
          <a:xfrm>
            <a:off x="2501063" y="575514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Actual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50" name="Rectangle 49"/>
          <p:cNvSpPr/>
          <p:nvPr/>
        </p:nvSpPr>
        <p:spPr>
          <a:xfrm>
            <a:off x="1111827" y="1075232"/>
            <a:ext cx="4655128" cy="2147752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51" name="TextBox 50"/>
          <p:cNvSpPr txBox="1"/>
          <p:nvPr/>
        </p:nvSpPr>
        <p:spPr>
          <a:xfrm>
            <a:off x="3439391" y="2889587"/>
            <a:ext cx="14275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CONTROLLER</a:t>
            </a:r>
            <a:endParaRPr lang="en-AU" dirty="0"/>
          </a:p>
        </p:txBody>
      </p:sp>
      <p:sp>
        <p:nvSpPr>
          <p:cNvPr id="55" name="Rectangle 54"/>
          <p:cNvSpPr/>
          <p:nvPr/>
        </p:nvSpPr>
        <p:spPr>
          <a:xfrm>
            <a:off x="4446101" y="4505638"/>
            <a:ext cx="2878282" cy="150030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>
                <a:solidFill>
                  <a:schemeClr val="tx1"/>
                </a:solidFill>
              </a:rPr>
              <a:t>CONTROLLER</a:t>
            </a:r>
            <a:endParaRPr lang="en-AU" dirty="0">
              <a:solidFill>
                <a:schemeClr val="tx1"/>
              </a:solidFill>
            </a:endParaRPr>
          </a:p>
        </p:txBody>
      </p:sp>
      <p:cxnSp>
        <p:nvCxnSpPr>
          <p:cNvPr id="57" name="Straight Arrow Connector 56"/>
          <p:cNvCxnSpPr>
            <a:stCxn id="55" idx="3"/>
          </p:cNvCxnSpPr>
          <p:nvPr/>
        </p:nvCxnSpPr>
        <p:spPr>
          <a:xfrm>
            <a:off x="7324383" y="5255792"/>
            <a:ext cx="73896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/>
          <p:cNvCxnSpPr/>
          <p:nvPr/>
        </p:nvCxnSpPr>
        <p:spPr>
          <a:xfrm>
            <a:off x="3707139" y="4805519"/>
            <a:ext cx="73896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Arrow Connector 58"/>
          <p:cNvCxnSpPr/>
          <p:nvPr/>
        </p:nvCxnSpPr>
        <p:spPr>
          <a:xfrm>
            <a:off x="3707139" y="5636792"/>
            <a:ext cx="738962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TextBox 59"/>
          <p:cNvSpPr txBox="1"/>
          <p:nvPr/>
        </p:nvSpPr>
        <p:spPr>
          <a:xfrm>
            <a:off x="3310235" y="4481628"/>
            <a:ext cx="793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Actual</a:t>
            </a:r>
            <a:endParaRPr lang="en-AU" b="1" dirty="0">
              <a:solidFill>
                <a:srgbClr val="FF0000"/>
              </a:solidFill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3378766" y="5267460"/>
            <a:ext cx="7743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b="1" dirty="0" smtClean="0">
                <a:solidFill>
                  <a:srgbClr val="FF0000"/>
                </a:solidFill>
              </a:rPr>
              <a:t>Target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8063345" y="5071126"/>
            <a:ext cx="1833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>
                <a:solidFill>
                  <a:srgbClr val="FF0000"/>
                </a:solidFill>
              </a:rPr>
              <a:t>Output to handle</a:t>
            </a:r>
            <a:endParaRPr lang="en-AU" b="1" dirty="0">
              <a:solidFill>
                <a:srgbClr val="FF0000"/>
              </a:solidFill>
            </a:endParaRPr>
          </a:p>
        </p:txBody>
      </p:sp>
      <p:cxnSp>
        <p:nvCxnSpPr>
          <p:cNvPr id="64" name="Straight Connector 63"/>
          <p:cNvCxnSpPr/>
          <p:nvPr/>
        </p:nvCxnSpPr>
        <p:spPr>
          <a:xfrm>
            <a:off x="1111827" y="3258919"/>
            <a:ext cx="3241964" cy="1246719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65"/>
          <p:cNvCxnSpPr/>
          <p:nvPr/>
        </p:nvCxnSpPr>
        <p:spPr>
          <a:xfrm>
            <a:off x="5766955" y="3240951"/>
            <a:ext cx="1557428" cy="1218484"/>
          </a:xfrm>
          <a:prstGeom prst="line">
            <a:avLst/>
          </a:prstGeom>
          <a:ln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/>
          <p:cNvSpPr txBox="1"/>
          <p:nvPr/>
        </p:nvSpPr>
        <p:spPr>
          <a:xfrm>
            <a:off x="893618" y="6265718"/>
            <a:ext cx="776520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b="1" dirty="0" smtClean="0"/>
              <a:t>Function of the CONTROLLER is to adjust the OUTPUT so that ACTUAL = TARGET</a:t>
            </a:r>
            <a:endParaRPr lang="en-AU" b="1" dirty="0"/>
          </a:p>
        </p:txBody>
      </p:sp>
    </p:spTree>
    <p:extLst>
      <p:ext uri="{BB962C8B-B14F-4D97-AF65-F5344CB8AC3E}">
        <p14:creationId xmlns:p14="http://schemas.microsoft.com/office/powerpoint/2010/main" val="46983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130141" y="2052208"/>
            <a:ext cx="742449" cy="74244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3" name="Straight Arrow Connector 2"/>
          <p:cNvCxnSpPr>
            <a:endCxn id="2" idx="4"/>
          </p:cNvCxnSpPr>
          <p:nvPr/>
        </p:nvCxnSpPr>
        <p:spPr>
          <a:xfrm flipV="1">
            <a:off x="2489422" y="2794657"/>
            <a:ext cx="11944" cy="5512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504687" y="1600202"/>
            <a:ext cx="0" cy="431679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039589" y="1070262"/>
            <a:ext cx="0" cy="3228114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039589" y="1070262"/>
            <a:ext cx="613064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Rectangle 16"/>
          <p:cNvSpPr/>
          <p:nvPr/>
        </p:nvSpPr>
        <p:spPr>
          <a:xfrm>
            <a:off x="5652653" y="779321"/>
            <a:ext cx="758537" cy="6130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ʃ</a:t>
            </a:r>
            <a:endParaRPr lang="en-AU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6411190" y="1077189"/>
            <a:ext cx="1664106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Connector 19"/>
          <p:cNvCxnSpPr>
            <a:endCxn id="30" idx="1"/>
          </p:cNvCxnSpPr>
          <p:nvPr/>
        </p:nvCxnSpPr>
        <p:spPr>
          <a:xfrm>
            <a:off x="5039589" y="4281058"/>
            <a:ext cx="765464" cy="1733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Arrow Connector 22"/>
          <p:cNvCxnSpPr/>
          <p:nvPr/>
        </p:nvCxnSpPr>
        <p:spPr>
          <a:xfrm>
            <a:off x="8075296" y="1085852"/>
            <a:ext cx="0" cy="1250824"/>
          </a:xfrm>
          <a:prstGeom prst="straightConnector1">
            <a:avLst/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Straight Arrow Connector 24"/>
          <p:cNvCxnSpPr>
            <a:endCxn id="26" idx="4"/>
          </p:cNvCxnSpPr>
          <p:nvPr/>
        </p:nvCxnSpPr>
        <p:spPr>
          <a:xfrm flipV="1">
            <a:off x="8082958" y="3000936"/>
            <a:ext cx="0" cy="1297440"/>
          </a:xfrm>
          <a:prstGeom prst="straightConnector1">
            <a:avLst/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Oval 25"/>
          <p:cNvSpPr/>
          <p:nvPr/>
        </p:nvSpPr>
        <p:spPr>
          <a:xfrm>
            <a:off x="7767205" y="2369431"/>
            <a:ext cx="631505" cy="6315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8398710" y="2685183"/>
            <a:ext cx="651772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130141" y="1299276"/>
            <a:ext cx="789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Actual</a:t>
            </a:r>
            <a:endParaRPr lang="en-AU" dirty="0"/>
          </a:p>
        </p:txBody>
      </p:sp>
      <p:sp>
        <p:nvSpPr>
          <p:cNvPr id="38" name="TextBox 37"/>
          <p:cNvSpPr txBox="1"/>
          <p:nvPr/>
        </p:nvSpPr>
        <p:spPr>
          <a:xfrm>
            <a:off x="2109834" y="3341798"/>
            <a:ext cx="789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Target</a:t>
            </a:r>
            <a:endParaRPr lang="en-AU" dirty="0"/>
          </a:p>
        </p:txBody>
      </p:sp>
      <p:sp>
        <p:nvSpPr>
          <p:cNvPr id="42" name="TextBox 41"/>
          <p:cNvSpPr txBox="1"/>
          <p:nvPr/>
        </p:nvSpPr>
        <p:spPr>
          <a:xfrm>
            <a:off x="9006072" y="2369431"/>
            <a:ext cx="878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Output (P+I+D)</a:t>
            </a:r>
            <a:endParaRPr lang="en-AU" dirty="0"/>
          </a:p>
        </p:txBody>
      </p:sp>
      <p:sp>
        <p:nvSpPr>
          <p:cNvPr id="43" name="TextBox 42"/>
          <p:cNvSpPr txBox="1"/>
          <p:nvPr/>
        </p:nvSpPr>
        <p:spPr>
          <a:xfrm>
            <a:off x="5878655" y="885596"/>
            <a:ext cx="252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P</a:t>
            </a:r>
            <a:endParaRPr lang="en-AU" dirty="0"/>
          </a:p>
        </p:txBody>
      </p:sp>
      <p:sp>
        <p:nvSpPr>
          <p:cNvPr id="45" name="TextBox 44"/>
          <p:cNvSpPr txBox="1"/>
          <p:nvPr/>
        </p:nvSpPr>
        <p:spPr>
          <a:xfrm>
            <a:off x="2340181" y="1930845"/>
            <a:ext cx="298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+</a:t>
            </a:r>
            <a:endParaRPr lang="en-AU" sz="2400" dirty="0"/>
          </a:p>
        </p:txBody>
      </p:sp>
      <p:sp>
        <p:nvSpPr>
          <p:cNvPr id="46" name="TextBox 45"/>
          <p:cNvSpPr txBox="1"/>
          <p:nvPr/>
        </p:nvSpPr>
        <p:spPr>
          <a:xfrm>
            <a:off x="7927227" y="2271327"/>
            <a:ext cx="298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+</a:t>
            </a:r>
            <a:endParaRPr lang="en-AU" sz="2400" dirty="0"/>
          </a:p>
        </p:txBody>
      </p:sp>
      <p:sp>
        <p:nvSpPr>
          <p:cNvPr id="47" name="TextBox 46"/>
          <p:cNvSpPr txBox="1"/>
          <p:nvPr/>
        </p:nvSpPr>
        <p:spPr>
          <a:xfrm>
            <a:off x="7927227" y="2623584"/>
            <a:ext cx="298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+</a:t>
            </a:r>
            <a:endParaRPr lang="en-AU" sz="2400" dirty="0"/>
          </a:p>
        </p:txBody>
      </p:sp>
      <p:sp>
        <p:nvSpPr>
          <p:cNvPr id="48" name="TextBox 47"/>
          <p:cNvSpPr txBox="1"/>
          <p:nvPr/>
        </p:nvSpPr>
        <p:spPr>
          <a:xfrm>
            <a:off x="2375753" y="2440866"/>
            <a:ext cx="298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-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709555" y="5257800"/>
            <a:ext cx="5829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 smtClean="0"/>
              <a:t>CLASSIC PID CONTROLLER</a:t>
            </a:r>
            <a:endParaRPr lang="en-AU" sz="4000" b="1" dirty="0"/>
          </a:p>
        </p:txBody>
      </p:sp>
      <p:cxnSp>
        <p:nvCxnSpPr>
          <p:cNvPr id="51" name="Straight Arrow Connector 50"/>
          <p:cNvCxnSpPr>
            <a:stCxn id="2" idx="6"/>
          </p:cNvCxnSpPr>
          <p:nvPr/>
        </p:nvCxnSpPr>
        <p:spPr>
          <a:xfrm>
            <a:off x="2872590" y="2423433"/>
            <a:ext cx="2173925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075361" y="2085603"/>
            <a:ext cx="789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Error</a:t>
            </a:r>
            <a:endParaRPr lang="en-AU" dirty="0"/>
          </a:p>
        </p:txBody>
      </p:sp>
      <p:sp>
        <p:nvSpPr>
          <p:cNvPr id="30" name="Rectangle 29"/>
          <p:cNvSpPr/>
          <p:nvPr/>
        </p:nvSpPr>
        <p:spPr>
          <a:xfrm>
            <a:off x="5805053" y="3976260"/>
            <a:ext cx="758537" cy="6130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>
                <a:solidFill>
                  <a:schemeClr val="tx1"/>
                </a:solidFill>
              </a:rPr>
              <a:t>D</a:t>
            </a:r>
            <a:endParaRPr lang="en-AU" dirty="0">
              <a:solidFill>
                <a:schemeClr val="tx1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6563586" y="4298376"/>
            <a:ext cx="1511710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Straight Arrow Connector 10"/>
          <p:cNvCxnSpPr>
            <a:stCxn id="35" idx="3"/>
            <a:endCxn id="26" idx="2"/>
          </p:cNvCxnSpPr>
          <p:nvPr/>
        </p:nvCxnSpPr>
        <p:spPr>
          <a:xfrm flipV="1">
            <a:off x="6407725" y="2685184"/>
            <a:ext cx="1359480" cy="1818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5649188" y="4522828"/>
            <a:ext cx="116754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AU" dirty="0" smtClean="0"/>
              <a:t>Derivative</a:t>
            </a:r>
            <a:endParaRPr lang="en-AU" dirty="0"/>
          </a:p>
        </p:txBody>
      </p:sp>
      <p:sp>
        <p:nvSpPr>
          <p:cNvPr id="41" name="TextBox 40"/>
          <p:cNvSpPr txBox="1"/>
          <p:nvPr/>
        </p:nvSpPr>
        <p:spPr>
          <a:xfrm>
            <a:off x="7695161" y="2433082"/>
            <a:ext cx="298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+</a:t>
            </a:r>
            <a:endParaRPr lang="en-AU" sz="2400" dirty="0"/>
          </a:p>
        </p:txBody>
      </p:sp>
      <p:sp>
        <p:nvSpPr>
          <p:cNvPr id="35" name="Rectangle 34"/>
          <p:cNvSpPr/>
          <p:nvPr/>
        </p:nvSpPr>
        <p:spPr>
          <a:xfrm>
            <a:off x="5649188" y="2396840"/>
            <a:ext cx="758537" cy="6130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ʃ</a:t>
            </a:r>
            <a:endParaRPr lang="en-AU" dirty="0"/>
          </a:p>
        </p:txBody>
      </p:sp>
      <p:cxnSp>
        <p:nvCxnSpPr>
          <p:cNvPr id="40" name="Straight Connector 39"/>
          <p:cNvCxnSpPr/>
          <p:nvPr/>
        </p:nvCxnSpPr>
        <p:spPr>
          <a:xfrm>
            <a:off x="5046515" y="2729344"/>
            <a:ext cx="613064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50" name="TextBox 49"/>
          <p:cNvSpPr txBox="1"/>
          <p:nvPr/>
        </p:nvSpPr>
        <p:spPr>
          <a:xfrm>
            <a:off x="5936226" y="2502159"/>
            <a:ext cx="2528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I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491876" y="1369759"/>
            <a:ext cx="149150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AU" dirty="0" smtClean="0"/>
              <a:t>Proportional</a:t>
            </a:r>
            <a:endParaRPr lang="en-AU" dirty="0"/>
          </a:p>
        </p:txBody>
      </p:sp>
      <p:sp>
        <p:nvSpPr>
          <p:cNvPr id="55" name="TextBox 54"/>
          <p:cNvSpPr txBox="1"/>
          <p:nvPr/>
        </p:nvSpPr>
        <p:spPr>
          <a:xfrm>
            <a:off x="5613006" y="2945444"/>
            <a:ext cx="149150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AU" dirty="0" smtClean="0"/>
              <a:t>Integral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790379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130141" y="2280805"/>
            <a:ext cx="742449" cy="74244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3" name="Straight Arrow Connector 2"/>
          <p:cNvCxnSpPr>
            <a:endCxn id="2" idx="4"/>
          </p:cNvCxnSpPr>
          <p:nvPr/>
        </p:nvCxnSpPr>
        <p:spPr>
          <a:xfrm flipV="1">
            <a:off x="2489422" y="3023254"/>
            <a:ext cx="11944" cy="5512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504687" y="1828799"/>
            <a:ext cx="0" cy="431679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799297" y="3235750"/>
            <a:ext cx="800100" cy="54348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>
                <a:solidFill>
                  <a:schemeClr val="tx1"/>
                </a:solidFill>
              </a:rPr>
              <a:t>P</a:t>
            </a:r>
          </a:p>
        </p:txBody>
      </p:sp>
      <p:cxnSp>
        <p:nvCxnSpPr>
          <p:cNvPr id="14" name="Straight Connector 13"/>
          <p:cNvCxnSpPr/>
          <p:nvPr/>
        </p:nvCxnSpPr>
        <p:spPr>
          <a:xfrm>
            <a:off x="5039589" y="1963882"/>
            <a:ext cx="0" cy="154361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039589" y="1963882"/>
            <a:ext cx="613064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Rectangle 16"/>
          <p:cNvSpPr/>
          <p:nvPr/>
        </p:nvSpPr>
        <p:spPr>
          <a:xfrm>
            <a:off x="5652653" y="1693721"/>
            <a:ext cx="758537" cy="6130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ʃ</a:t>
            </a:r>
            <a:endParaRPr lang="en-AU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6411190" y="1970809"/>
            <a:ext cx="613064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608618" y="3470564"/>
            <a:ext cx="415636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Arrow Connector 22"/>
          <p:cNvCxnSpPr>
            <a:endCxn id="26" idx="0"/>
          </p:cNvCxnSpPr>
          <p:nvPr/>
        </p:nvCxnSpPr>
        <p:spPr>
          <a:xfrm>
            <a:off x="7024254" y="1970809"/>
            <a:ext cx="9221" cy="398622"/>
          </a:xfrm>
          <a:prstGeom prst="straightConnector1">
            <a:avLst/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Straight Arrow Connector 24"/>
          <p:cNvCxnSpPr>
            <a:endCxn id="26" idx="4"/>
          </p:cNvCxnSpPr>
          <p:nvPr/>
        </p:nvCxnSpPr>
        <p:spPr>
          <a:xfrm flipV="1">
            <a:off x="7024254" y="3000936"/>
            <a:ext cx="9221" cy="469629"/>
          </a:xfrm>
          <a:prstGeom prst="straightConnector1">
            <a:avLst/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Oval 25"/>
          <p:cNvSpPr/>
          <p:nvPr/>
        </p:nvSpPr>
        <p:spPr>
          <a:xfrm>
            <a:off x="6717722" y="2369431"/>
            <a:ext cx="631505" cy="6315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7349227" y="2685183"/>
            <a:ext cx="651772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130141" y="1527873"/>
            <a:ext cx="789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Actual</a:t>
            </a:r>
            <a:endParaRPr lang="en-AU" dirty="0"/>
          </a:p>
        </p:txBody>
      </p:sp>
      <p:sp>
        <p:nvSpPr>
          <p:cNvPr id="38" name="TextBox 37"/>
          <p:cNvSpPr txBox="1"/>
          <p:nvPr/>
        </p:nvSpPr>
        <p:spPr>
          <a:xfrm>
            <a:off x="2109834" y="3570395"/>
            <a:ext cx="789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Target</a:t>
            </a:r>
            <a:endParaRPr lang="en-AU" dirty="0"/>
          </a:p>
        </p:txBody>
      </p:sp>
      <p:sp>
        <p:nvSpPr>
          <p:cNvPr id="42" name="TextBox 41"/>
          <p:cNvSpPr txBox="1"/>
          <p:nvPr/>
        </p:nvSpPr>
        <p:spPr>
          <a:xfrm>
            <a:off x="7956589" y="2369431"/>
            <a:ext cx="878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Output (P+I)</a:t>
            </a:r>
            <a:endParaRPr lang="en-AU" dirty="0"/>
          </a:p>
        </p:txBody>
      </p:sp>
      <p:sp>
        <p:nvSpPr>
          <p:cNvPr id="43" name="TextBox 42"/>
          <p:cNvSpPr txBox="1"/>
          <p:nvPr/>
        </p:nvSpPr>
        <p:spPr>
          <a:xfrm>
            <a:off x="6431972" y="1616122"/>
            <a:ext cx="976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Integral</a:t>
            </a:r>
            <a:endParaRPr lang="en-AU" dirty="0"/>
          </a:p>
        </p:txBody>
      </p:sp>
      <p:sp>
        <p:nvSpPr>
          <p:cNvPr id="44" name="TextBox 43"/>
          <p:cNvSpPr txBox="1"/>
          <p:nvPr/>
        </p:nvSpPr>
        <p:spPr>
          <a:xfrm>
            <a:off x="5563161" y="3761161"/>
            <a:ext cx="1470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Proportional</a:t>
            </a:r>
            <a:endParaRPr lang="en-AU" dirty="0"/>
          </a:p>
        </p:txBody>
      </p:sp>
      <p:sp>
        <p:nvSpPr>
          <p:cNvPr id="45" name="TextBox 44"/>
          <p:cNvSpPr txBox="1"/>
          <p:nvPr/>
        </p:nvSpPr>
        <p:spPr>
          <a:xfrm>
            <a:off x="2340181" y="2159442"/>
            <a:ext cx="298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+</a:t>
            </a:r>
            <a:endParaRPr lang="en-AU" sz="2400" dirty="0"/>
          </a:p>
        </p:txBody>
      </p:sp>
      <p:sp>
        <p:nvSpPr>
          <p:cNvPr id="46" name="TextBox 45"/>
          <p:cNvSpPr txBox="1"/>
          <p:nvPr/>
        </p:nvSpPr>
        <p:spPr>
          <a:xfrm>
            <a:off x="6877744" y="2271327"/>
            <a:ext cx="298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+</a:t>
            </a:r>
            <a:endParaRPr lang="en-AU" sz="2400" dirty="0"/>
          </a:p>
        </p:txBody>
      </p:sp>
      <p:sp>
        <p:nvSpPr>
          <p:cNvPr id="47" name="TextBox 46"/>
          <p:cNvSpPr txBox="1"/>
          <p:nvPr/>
        </p:nvSpPr>
        <p:spPr>
          <a:xfrm>
            <a:off x="6877744" y="2623584"/>
            <a:ext cx="298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+</a:t>
            </a:r>
            <a:endParaRPr lang="en-AU" sz="2400" dirty="0"/>
          </a:p>
        </p:txBody>
      </p:sp>
      <p:sp>
        <p:nvSpPr>
          <p:cNvPr id="48" name="TextBox 47"/>
          <p:cNvSpPr txBox="1"/>
          <p:nvPr/>
        </p:nvSpPr>
        <p:spPr>
          <a:xfrm>
            <a:off x="2375753" y="2669463"/>
            <a:ext cx="298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-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5439640" y="5713696"/>
            <a:ext cx="51227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 smtClean="0"/>
              <a:t>PI CONTROLLER</a:t>
            </a:r>
            <a:endParaRPr lang="en-AU" sz="4000" b="1" dirty="0"/>
          </a:p>
        </p:txBody>
      </p:sp>
      <p:cxnSp>
        <p:nvCxnSpPr>
          <p:cNvPr id="51" name="Straight Arrow Connector 50"/>
          <p:cNvCxnSpPr>
            <a:stCxn id="2" idx="6"/>
          </p:cNvCxnSpPr>
          <p:nvPr/>
        </p:nvCxnSpPr>
        <p:spPr>
          <a:xfrm>
            <a:off x="2872590" y="2652030"/>
            <a:ext cx="2166999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075361" y="2314200"/>
            <a:ext cx="789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Error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5910734" y="1828799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I</a:t>
            </a:r>
            <a:endParaRPr lang="en-AU" dirty="0"/>
          </a:p>
        </p:txBody>
      </p:sp>
      <p:cxnSp>
        <p:nvCxnSpPr>
          <p:cNvPr id="11" name="Straight Connector 10"/>
          <p:cNvCxnSpPr>
            <a:stCxn id="10" idx="1"/>
          </p:cNvCxnSpPr>
          <p:nvPr/>
        </p:nvCxnSpPr>
        <p:spPr>
          <a:xfrm flipH="1">
            <a:off x="5039589" y="3507492"/>
            <a:ext cx="7597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43468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0" y="-704850"/>
            <a:ext cx="15240000" cy="8267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02920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7093"/>
          </a:xfrm>
        </p:spPr>
        <p:txBody>
          <a:bodyPr/>
          <a:lstStyle/>
          <a:p>
            <a:r>
              <a:rPr lang="en-AU" sz="2800" b="1" dirty="0" smtClean="0"/>
              <a:t>PI CONTROL RESPONSE ELEMENTS</a:t>
            </a:r>
            <a:endParaRPr lang="en-AU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309255"/>
            <a:ext cx="10515600" cy="52578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AU" dirty="0" smtClean="0"/>
              <a:t>The PID algorithm responds to ERROR = Target - actual</a:t>
            </a:r>
          </a:p>
          <a:p>
            <a:pPr marL="0" indent="0">
              <a:buNone/>
            </a:pPr>
            <a:endParaRPr lang="en-AU" dirty="0"/>
          </a:p>
          <a:p>
            <a:pPr marL="0" indent="0">
              <a:buNone/>
            </a:pPr>
            <a:r>
              <a:rPr lang="en-AU" dirty="0" smtClean="0"/>
              <a:t>P – “Proportional”</a:t>
            </a:r>
          </a:p>
          <a:p>
            <a:r>
              <a:rPr lang="en-AU" dirty="0"/>
              <a:t> </a:t>
            </a:r>
            <a:r>
              <a:rPr lang="en-AU" sz="2200" dirty="0" smtClean="0"/>
              <a:t>Move in opposite direction to error</a:t>
            </a:r>
          </a:p>
          <a:p>
            <a:r>
              <a:rPr lang="en-AU" sz="2200" dirty="0" smtClean="0"/>
              <a:t>If error is steady, so is the P control action</a:t>
            </a:r>
          </a:p>
          <a:p>
            <a:r>
              <a:rPr lang="en-AU" sz="2200" dirty="0" smtClean="0"/>
              <a:t> Move magnitude (aggression) is proportional to GAIN (K)</a:t>
            </a:r>
          </a:p>
          <a:p>
            <a:r>
              <a:rPr lang="en-AU" sz="2200" dirty="0" smtClean="0"/>
              <a:t>Won’t completely eliminate error</a:t>
            </a:r>
          </a:p>
          <a:p>
            <a:endParaRPr lang="en-AU" dirty="0"/>
          </a:p>
          <a:p>
            <a:pPr marL="0" indent="0">
              <a:buNone/>
            </a:pPr>
            <a:r>
              <a:rPr lang="en-AU" dirty="0" smtClean="0"/>
              <a:t>I – “Integral”</a:t>
            </a:r>
          </a:p>
          <a:p>
            <a:r>
              <a:rPr lang="en-AU" sz="2200" dirty="0" smtClean="0"/>
              <a:t>Ramp in opposite direction to error</a:t>
            </a:r>
          </a:p>
          <a:p>
            <a:r>
              <a:rPr lang="en-AU" sz="2200" dirty="0" smtClean="0"/>
              <a:t>Moves as long as there is a non-zero error</a:t>
            </a:r>
          </a:p>
          <a:p>
            <a:r>
              <a:rPr lang="en-AU" sz="2200" dirty="0" smtClean="0"/>
              <a:t>Setting is ‘Integral time’ : Higher = LESS AGGRESSIVE</a:t>
            </a:r>
          </a:p>
          <a:p>
            <a:r>
              <a:rPr lang="en-AU" sz="2200" dirty="0" smtClean="0"/>
              <a:t>Capable of totally eliminating error in time</a:t>
            </a:r>
          </a:p>
          <a:p>
            <a:endParaRPr lang="en-AU" sz="2200" dirty="0"/>
          </a:p>
        </p:txBody>
      </p:sp>
    </p:spTree>
    <p:extLst>
      <p:ext uri="{BB962C8B-B14F-4D97-AF65-F5344CB8AC3E}">
        <p14:creationId xmlns:p14="http://schemas.microsoft.com/office/powerpoint/2010/main" val="1832403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0" y="-704850"/>
            <a:ext cx="15240000" cy="82677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5837275" y="6488668"/>
            <a:ext cx="29836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Proportional only: Note offset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6043612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0" y="-704850"/>
            <a:ext cx="15240000" cy="8267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0" y="6211669"/>
            <a:ext cx="32249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Higher gain, steady oscillation.</a:t>
            </a:r>
          </a:p>
          <a:p>
            <a:r>
              <a:rPr lang="en-AU" dirty="0" smtClean="0"/>
              <a:t>Note that offset still not cleared.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7476085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0" y="-704850"/>
            <a:ext cx="15240000" cy="8267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096000" y="6039295"/>
            <a:ext cx="418024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P+I control, offset effectively eliminated</a:t>
            </a:r>
          </a:p>
          <a:p>
            <a:r>
              <a:rPr lang="en-AU" dirty="0" smtClean="0"/>
              <a:t>This response is reasonably optimal for P+I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3197338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57093"/>
          </a:xfrm>
        </p:spPr>
        <p:txBody>
          <a:bodyPr/>
          <a:lstStyle/>
          <a:p>
            <a:r>
              <a:rPr lang="en-AU" sz="2800" b="1" dirty="0" smtClean="0"/>
              <a:t>TUNING METHODS</a:t>
            </a:r>
            <a:endParaRPr lang="en-AU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122218"/>
            <a:ext cx="10515600" cy="525780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n-AU" dirty="0" smtClean="0"/>
              <a:t>Many different approaches, the following are just examples. Google.</a:t>
            </a:r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r>
              <a:rPr lang="en-AU" dirty="0" smtClean="0"/>
              <a:t>‘Open Loop’.</a:t>
            </a:r>
          </a:p>
          <a:p>
            <a:r>
              <a:rPr lang="en-AU" dirty="0" smtClean="0"/>
              <a:t>Move the process without the loop being closed.</a:t>
            </a:r>
          </a:p>
          <a:p>
            <a:r>
              <a:rPr lang="en-AU" dirty="0" smtClean="0"/>
              <a:t>Characterise the response, typically on the basis of 2 or 3 numbers (depends on the method)</a:t>
            </a:r>
          </a:p>
          <a:p>
            <a:r>
              <a:rPr lang="en-AU" dirty="0"/>
              <a:t>Use a calculation formula (</a:t>
            </a:r>
            <a:r>
              <a:rPr lang="en-AU" dirty="0" err="1"/>
              <a:t>eg</a:t>
            </a:r>
            <a:r>
              <a:rPr lang="en-AU" dirty="0"/>
              <a:t>. Ziegler-Nichols, Cohen-Coon) which will provide ‘reasonable’ settings for P, I and D</a:t>
            </a:r>
            <a:r>
              <a:rPr lang="en-AU" dirty="0" smtClean="0"/>
              <a:t>. </a:t>
            </a:r>
          </a:p>
          <a:p>
            <a:r>
              <a:rPr lang="en-AU" dirty="0" smtClean="0"/>
              <a:t>I only needs different treatment. Usually easiest to just adjust for an OK response.</a:t>
            </a:r>
            <a:endParaRPr lang="en-AU" dirty="0"/>
          </a:p>
          <a:p>
            <a:pPr marL="0" indent="0">
              <a:buNone/>
            </a:pPr>
            <a:endParaRPr lang="en-AU" dirty="0" smtClean="0"/>
          </a:p>
          <a:p>
            <a:pPr marL="0" indent="0">
              <a:buNone/>
            </a:pPr>
            <a:r>
              <a:rPr lang="en-AU" dirty="0" smtClean="0"/>
              <a:t>‘Closed loop’</a:t>
            </a:r>
          </a:p>
          <a:p>
            <a:r>
              <a:rPr lang="en-AU" dirty="0" smtClean="0"/>
              <a:t>Set the system up in closed loop to oscillate steadily with P control only.</a:t>
            </a:r>
          </a:p>
          <a:p>
            <a:r>
              <a:rPr lang="en-AU" dirty="0" smtClean="0"/>
              <a:t>Measure the oscillation period, and note the proportional gain.</a:t>
            </a:r>
          </a:p>
          <a:p>
            <a:r>
              <a:rPr lang="en-AU" dirty="0" smtClean="0"/>
              <a:t>Use a calculation formula (</a:t>
            </a:r>
            <a:r>
              <a:rPr lang="en-AU" dirty="0" err="1" smtClean="0"/>
              <a:t>eg</a:t>
            </a:r>
            <a:r>
              <a:rPr lang="en-AU" dirty="0" smtClean="0"/>
              <a:t>. Ziegler-Nichols, Cohen-Coon) which will provide ‘reasonable’ settings for P, I and D.</a:t>
            </a:r>
          </a:p>
          <a:p>
            <a:endParaRPr lang="en-AU" dirty="0"/>
          </a:p>
          <a:p>
            <a:pPr marL="0" indent="0">
              <a:buNone/>
            </a:pPr>
            <a:r>
              <a:rPr lang="en-AU" dirty="0" smtClean="0"/>
              <a:t>Trial &amp; error. Can work as well as the formal methods, with less effort, if derivative not used. </a:t>
            </a:r>
          </a:p>
          <a:p>
            <a:r>
              <a:rPr lang="en-AU" dirty="0" smtClean="0"/>
              <a:t>Adjust for a ‘reasonable’ response with P only (slight overshoot)</a:t>
            </a:r>
          </a:p>
          <a:p>
            <a:r>
              <a:rPr lang="en-AU" dirty="0" smtClean="0"/>
              <a:t>Halve the P gain, insert I until slight overshoot reappears.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105347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" y="4763"/>
            <a:ext cx="11901632" cy="60769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9538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96191" y="1268588"/>
            <a:ext cx="10754590" cy="443198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Control action based on rate of change.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Can create a tighter, faster response.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Things are easier if it’s omitted (just use PI control)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Troublesome to adjust</a:t>
            </a:r>
            <a:endParaRPr lang="en-US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Improvement may not be all that great</a:t>
            </a:r>
          </a:p>
          <a:p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smtClean="0"/>
              <a:t>‘Classical’ derivative (d/</a:t>
            </a:r>
            <a:r>
              <a:rPr lang="en-US" sz="2400" dirty="0" err="1" smtClean="0"/>
              <a:t>dt</a:t>
            </a:r>
            <a:r>
              <a:rPr lang="en-US" sz="2400" dirty="0" smtClean="0"/>
              <a:t>) creates some issues. Alternative approximate algorithms are usually applied in practice.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Avoid drastic (theoretically unbounded) moves for step changes.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dirty="0" smtClean="0"/>
              <a:t>Often applied only to ‘actual’ controller input, not the target (but apply to both where fast response to target changes is required).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79318" y="519545"/>
            <a:ext cx="217457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b="1" dirty="0" smtClean="0"/>
              <a:t>DERIVATIVE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3879099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130141" y="2145722"/>
            <a:ext cx="742449" cy="74244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3" name="Straight Arrow Connector 2"/>
          <p:cNvCxnSpPr>
            <a:endCxn id="2" idx="4"/>
          </p:cNvCxnSpPr>
          <p:nvPr/>
        </p:nvCxnSpPr>
        <p:spPr>
          <a:xfrm flipV="1">
            <a:off x="2489422" y="2888171"/>
            <a:ext cx="11944" cy="5512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504687" y="1693716"/>
            <a:ext cx="0" cy="431679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039589" y="1316180"/>
            <a:ext cx="0" cy="2576947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039589" y="1309254"/>
            <a:ext cx="613064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Rectangle 16"/>
          <p:cNvSpPr/>
          <p:nvPr/>
        </p:nvSpPr>
        <p:spPr>
          <a:xfrm>
            <a:off x="5652653" y="1007921"/>
            <a:ext cx="758537" cy="6130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ʃ</a:t>
            </a:r>
            <a:endParaRPr lang="en-A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/>
              <p:cNvSpPr txBox="1"/>
              <p:nvPr/>
            </p:nvSpPr>
            <p:spPr>
              <a:xfrm>
                <a:off x="5922017" y="1003994"/>
                <a:ext cx="489173" cy="72654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AU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/>
                      </m:nary>
                    </m:oMath>
                  </m:oMathPara>
                </a14:m>
                <a:endParaRPr lang="en-AU" dirty="0"/>
              </a:p>
            </p:txBody>
          </p:sp>
        </mc:Choice>
        <mc:Fallback xmlns="">
          <p:sp>
            <p:nvSpPr>
              <p:cNvPr id="18" name="TextBox 1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22017" y="1003994"/>
                <a:ext cx="489173" cy="72654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AU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9" name="Straight Connector 18"/>
          <p:cNvCxnSpPr/>
          <p:nvPr/>
        </p:nvCxnSpPr>
        <p:spPr>
          <a:xfrm>
            <a:off x="6411190" y="1316180"/>
            <a:ext cx="613064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0" name="Straight Connector 19"/>
          <p:cNvCxnSpPr>
            <a:endCxn id="30" idx="1"/>
          </p:cNvCxnSpPr>
          <p:nvPr/>
        </p:nvCxnSpPr>
        <p:spPr>
          <a:xfrm>
            <a:off x="5039589" y="3875809"/>
            <a:ext cx="765464" cy="1733"/>
          </a:xfrm>
          <a:prstGeom prst="lin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Arrow Connector 22"/>
          <p:cNvCxnSpPr>
            <a:endCxn id="26" idx="0"/>
          </p:cNvCxnSpPr>
          <p:nvPr/>
        </p:nvCxnSpPr>
        <p:spPr>
          <a:xfrm>
            <a:off x="7033475" y="1324049"/>
            <a:ext cx="0" cy="1045382"/>
          </a:xfrm>
          <a:prstGeom prst="straightConnector1">
            <a:avLst/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Straight Arrow Connector 24"/>
          <p:cNvCxnSpPr>
            <a:endCxn id="26" idx="4"/>
          </p:cNvCxnSpPr>
          <p:nvPr/>
        </p:nvCxnSpPr>
        <p:spPr>
          <a:xfrm flipV="1">
            <a:off x="7033475" y="3000936"/>
            <a:ext cx="0" cy="907506"/>
          </a:xfrm>
          <a:prstGeom prst="straightConnector1">
            <a:avLst/>
          </a:prstGeom>
          <a:noFill/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Oval 25"/>
          <p:cNvSpPr/>
          <p:nvPr/>
        </p:nvSpPr>
        <p:spPr>
          <a:xfrm>
            <a:off x="6717722" y="2369431"/>
            <a:ext cx="631505" cy="6315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7349227" y="2685183"/>
            <a:ext cx="651772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130141" y="1392790"/>
            <a:ext cx="789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Actual</a:t>
            </a:r>
            <a:endParaRPr lang="en-AU" dirty="0"/>
          </a:p>
        </p:txBody>
      </p:sp>
      <p:sp>
        <p:nvSpPr>
          <p:cNvPr id="38" name="TextBox 37"/>
          <p:cNvSpPr txBox="1"/>
          <p:nvPr/>
        </p:nvSpPr>
        <p:spPr>
          <a:xfrm>
            <a:off x="2109834" y="3435312"/>
            <a:ext cx="789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Target</a:t>
            </a:r>
            <a:endParaRPr lang="en-AU" dirty="0"/>
          </a:p>
        </p:txBody>
      </p:sp>
      <p:sp>
        <p:nvSpPr>
          <p:cNvPr id="42" name="TextBox 41"/>
          <p:cNvSpPr txBox="1"/>
          <p:nvPr/>
        </p:nvSpPr>
        <p:spPr>
          <a:xfrm>
            <a:off x="7956589" y="2369431"/>
            <a:ext cx="878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Output (P+I+D)</a:t>
            </a:r>
            <a:endParaRPr lang="en-AU" dirty="0"/>
          </a:p>
        </p:txBody>
      </p:sp>
      <p:sp>
        <p:nvSpPr>
          <p:cNvPr id="43" name="TextBox 42"/>
          <p:cNvSpPr txBox="1"/>
          <p:nvPr/>
        </p:nvSpPr>
        <p:spPr>
          <a:xfrm>
            <a:off x="6411190" y="726310"/>
            <a:ext cx="976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Integral</a:t>
            </a:r>
            <a:endParaRPr lang="en-AU" dirty="0"/>
          </a:p>
        </p:txBody>
      </p:sp>
      <p:sp>
        <p:nvSpPr>
          <p:cNvPr id="44" name="TextBox 43"/>
          <p:cNvSpPr txBox="1"/>
          <p:nvPr/>
        </p:nvSpPr>
        <p:spPr>
          <a:xfrm>
            <a:off x="5258474" y="2200792"/>
            <a:ext cx="1470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Proportional</a:t>
            </a:r>
            <a:endParaRPr lang="en-AU" dirty="0"/>
          </a:p>
        </p:txBody>
      </p:sp>
      <p:sp>
        <p:nvSpPr>
          <p:cNvPr id="45" name="TextBox 44"/>
          <p:cNvSpPr txBox="1"/>
          <p:nvPr/>
        </p:nvSpPr>
        <p:spPr>
          <a:xfrm>
            <a:off x="2340181" y="2024359"/>
            <a:ext cx="298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+</a:t>
            </a:r>
            <a:endParaRPr lang="en-AU" sz="2400" dirty="0"/>
          </a:p>
        </p:txBody>
      </p:sp>
      <p:sp>
        <p:nvSpPr>
          <p:cNvPr id="46" name="TextBox 45"/>
          <p:cNvSpPr txBox="1"/>
          <p:nvPr/>
        </p:nvSpPr>
        <p:spPr>
          <a:xfrm>
            <a:off x="6877744" y="2271327"/>
            <a:ext cx="298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+</a:t>
            </a:r>
            <a:endParaRPr lang="en-AU" sz="2400" dirty="0"/>
          </a:p>
        </p:txBody>
      </p:sp>
      <p:sp>
        <p:nvSpPr>
          <p:cNvPr id="47" name="TextBox 46"/>
          <p:cNvSpPr txBox="1"/>
          <p:nvPr/>
        </p:nvSpPr>
        <p:spPr>
          <a:xfrm>
            <a:off x="6877744" y="2623584"/>
            <a:ext cx="298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+</a:t>
            </a:r>
            <a:endParaRPr lang="en-AU" sz="2400" dirty="0"/>
          </a:p>
        </p:txBody>
      </p:sp>
      <p:sp>
        <p:nvSpPr>
          <p:cNvPr id="48" name="TextBox 47"/>
          <p:cNvSpPr txBox="1"/>
          <p:nvPr/>
        </p:nvSpPr>
        <p:spPr>
          <a:xfrm>
            <a:off x="2375753" y="2534380"/>
            <a:ext cx="298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-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3709555" y="5257800"/>
            <a:ext cx="58293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 smtClean="0"/>
              <a:t>CLASSIC PID CONTROLLER</a:t>
            </a:r>
            <a:endParaRPr lang="en-AU" sz="4000" b="1" dirty="0"/>
          </a:p>
        </p:txBody>
      </p:sp>
      <p:cxnSp>
        <p:nvCxnSpPr>
          <p:cNvPr id="51" name="Straight Arrow Connector 50"/>
          <p:cNvCxnSpPr/>
          <p:nvPr/>
        </p:nvCxnSpPr>
        <p:spPr>
          <a:xfrm>
            <a:off x="2899540" y="2516946"/>
            <a:ext cx="2140049" cy="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3210040" y="2165048"/>
            <a:ext cx="789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Error</a:t>
            </a:r>
            <a:endParaRPr lang="en-AU" dirty="0"/>
          </a:p>
        </p:txBody>
      </p:sp>
      <p:sp>
        <p:nvSpPr>
          <p:cNvPr id="30" name="Rectangle 29"/>
          <p:cNvSpPr/>
          <p:nvPr/>
        </p:nvSpPr>
        <p:spPr>
          <a:xfrm>
            <a:off x="5805053" y="3571011"/>
            <a:ext cx="758537" cy="613062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>
                <a:solidFill>
                  <a:schemeClr val="tx1"/>
                </a:solidFill>
              </a:rPr>
              <a:t>D</a:t>
            </a:r>
            <a:endParaRPr lang="en-AU" dirty="0">
              <a:solidFill>
                <a:schemeClr val="tx1"/>
              </a:solidFill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6563586" y="3893127"/>
            <a:ext cx="469888" cy="15315"/>
          </a:xfrm>
          <a:prstGeom prst="lin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1" name="Straight Arrow Connector 10"/>
          <p:cNvCxnSpPr>
            <a:stCxn id="36" idx="3"/>
            <a:endCxn id="26" idx="2"/>
          </p:cNvCxnSpPr>
          <p:nvPr/>
        </p:nvCxnSpPr>
        <p:spPr>
          <a:xfrm flipV="1">
            <a:off x="5796355" y="2685184"/>
            <a:ext cx="921367" cy="110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6636027" y="3828635"/>
            <a:ext cx="1167543" cy="369332"/>
          </a:xfrm>
          <a:prstGeom prst="rect">
            <a:avLst/>
          </a:prstGeom>
          <a:noFill/>
          <a:ln w="28575">
            <a:noFill/>
          </a:ln>
        </p:spPr>
        <p:txBody>
          <a:bodyPr wrap="square" rtlCol="0">
            <a:spAutoFit/>
          </a:bodyPr>
          <a:lstStyle/>
          <a:p>
            <a:r>
              <a:rPr lang="en-AU" dirty="0" smtClean="0"/>
              <a:t>Derivative</a:t>
            </a:r>
            <a:endParaRPr lang="en-AU" dirty="0"/>
          </a:p>
        </p:txBody>
      </p:sp>
      <p:sp>
        <p:nvSpPr>
          <p:cNvPr id="41" name="TextBox 40"/>
          <p:cNvSpPr txBox="1"/>
          <p:nvPr/>
        </p:nvSpPr>
        <p:spPr>
          <a:xfrm>
            <a:off x="6645678" y="2433082"/>
            <a:ext cx="298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+</a:t>
            </a:r>
            <a:endParaRPr lang="en-AU" sz="2400" dirty="0"/>
          </a:p>
        </p:txBody>
      </p:sp>
      <p:sp>
        <p:nvSpPr>
          <p:cNvPr id="36" name="TextBox 35"/>
          <p:cNvSpPr txBox="1"/>
          <p:nvPr/>
        </p:nvSpPr>
        <p:spPr>
          <a:xfrm>
            <a:off x="5493067" y="2511550"/>
            <a:ext cx="30328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dirty="0"/>
              <a:t>P</a:t>
            </a:r>
          </a:p>
        </p:txBody>
      </p:sp>
      <p:cxnSp>
        <p:nvCxnSpPr>
          <p:cNvPr id="12" name="Straight Connector 11"/>
          <p:cNvCxnSpPr>
            <a:stCxn id="36" idx="1"/>
          </p:cNvCxnSpPr>
          <p:nvPr/>
        </p:nvCxnSpPr>
        <p:spPr>
          <a:xfrm flipH="1" flipV="1">
            <a:off x="5039589" y="2692596"/>
            <a:ext cx="453478" cy="362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02078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96191" y="1268588"/>
            <a:ext cx="1075459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P only.  Usable if gain can be set high enough to reduce offset error sufficiently without instability. Often used for simple engine governors. </a:t>
            </a:r>
            <a:r>
              <a:rPr lang="en-US" sz="2000" dirty="0"/>
              <a:t>G</a:t>
            </a:r>
            <a:r>
              <a:rPr lang="en-US" sz="2000" dirty="0" smtClean="0"/>
              <a:t>ood for vessel level control.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I only. Good for processes that respond faster than the system sample rate. For these, using P or D can cause troublesome instability. Not for use with integrating process, </a:t>
            </a:r>
            <a:r>
              <a:rPr lang="en-US" sz="2000" dirty="0" err="1" smtClean="0"/>
              <a:t>eg</a:t>
            </a:r>
            <a:r>
              <a:rPr lang="en-US" sz="2000" dirty="0" smtClean="0"/>
              <a:t>. Vessel levels, these will oscillate at all settings. Generally works fine on ‘common’ process types, </a:t>
            </a:r>
            <a:r>
              <a:rPr lang="en-US" sz="2000" dirty="0" err="1" smtClean="0"/>
              <a:t>eg</a:t>
            </a:r>
            <a:r>
              <a:rPr lang="en-US" sz="2000" dirty="0" smtClean="0"/>
              <a:t>. Temperature, flow, but response rate will be slower than P+I. Will always reduce offset to zero (eventually).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P+I.  Best choice for general applications where response time is not particularly critical.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P+I+D. Trickier to tune, but capable of faster response.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P+D. Not used a lot, useful for integrating processes (</a:t>
            </a:r>
            <a:r>
              <a:rPr lang="en-US" sz="2000" dirty="0" err="1" smtClean="0"/>
              <a:t>eg</a:t>
            </a:r>
            <a:r>
              <a:rPr lang="en-US" sz="2000" dirty="0" smtClean="0"/>
              <a:t>. Vessel levels) with additional dynamics.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dirty="0" smtClean="0"/>
              <a:t>D only, I+D. Rarely if ever used. D does not produce a practically usable control response on its own. I &amp; D partially cancel each others effects.  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5" name="TextBox 4"/>
          <p:cNvSpPr txBox="1"/>
          <p:nvPr/>
        </p:nvSpPr>
        <p:spPr>
          <a:xfrm>
            <a:off x="779318" y="519545"/>
            <a:ext cx="4477764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b="1" dirty="0" smtClean="0"/>
              <a:t>Mixing &amp; matching terms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14957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96191" y="1268588"/>
            <a:ext cx="10754590" cy="47551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Plenty of samples on the web (</a:t>
            </a:r>
            <a:r>
              <a:rPr lang="en-US" sz="2400" dirty="0" smtClean="0"/>
              <a:t>analog, software &amp; tools)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You will only control to the quality of your measurement </a:t>
            </a:r>
            <a:r>
              <a:rPr lang="en-US" sz="2400" dirty="0" smtClean="0"/>
              <a:t>system &amp; handle</a:t>
            </a:r>
            <a:endParaRPr lang="en-US" sz="24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Analog implementations </a:t>
            </a:r>
            <a:r>
              <a:rPr lang="en-US" sz="2400" dirty="0" smtClean="0"/>
              <a:t>can be non-trivial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Long time constant integrators if the process is slow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Presetting integrators is messy</a:t>
            </a: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400" dirty="0"/>
              <a:t>Digital </a:t>
            </a:r>
            <a:r>
              <a:rPr lang="en-US" sz="2400" dirty="0" smtClean="0"/>
              <a:t>implementations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/>
              <a:t>If P or D used, Sample time &lt; Process response time / </a:t>
            </a:r>
            <a:r>
              <a:rPr lang="en-US" dirty="0" smtClean="0"/>
              <a:t>10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If process response time very low, </a:t>
            </a:r>
            <a:r>
              <a:rPr lang="en-US" dirty="0"/>
              <a:t>u</a:t>
            </a:r>
            <a:r>
              <a:rPr lang="en-US" dirty="0" smtClean="0"/>
              <a:t>se I only, Ti &gt; Sample time * 10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Good numeric precision important. Floating point advisable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dirty="0" smtClean="0"/>
              <a:t>Very high sample times (</a:t>
            </a:r>
            <a:r>
              <a:rPr lang="en-US" dirty="0" err="1" smtClean="0"/>
              <a:t>uSecs</a:t>
            </a:r>
            <a:r>
              <a:rPr lang="en-US" dirty="0" smtClean="0"/>
              <a:t>) can cause numeric problems. </a:t>
            </a:r>
            <a:endParaRPr 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500" dirty="0"/>
          </a:p>
          <a:p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779318" y="519545"/>
            <a:ext cx="31800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b="1" dirty="0" smtClean="0"/>
              <a:t>DIY PID CONTROL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3595348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96191" y="1268588"/>
            <a:ext cx="1075459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Begin</a:t>
            </a:r>
          </a:p>
          <a:p>
            <a:r>
              <a:rPr lang="en-US" dirty="0" smtClean="0"/>
              <a:t>	</a:t>
            </a:r>
            <a:r>
              <a:rPr lang="en-US" dirty="0" err="1" smtClean="0"/>
              <a:t>Ts</a:t>
            </a:r>
            <a:r>
              <a:rPr lang="en-US" dirty="0" smtClean="0"/>
              <a:t>= 100      // 0.1 second scan rate</a:t>
            </a:r>
          </a:p>
          <a:p>
            <a:r>
              <a:rPr lang="en-US" dirty="0" smtClean="0"/>
              <a:t>	Set initial values</a:t>
            </a:r>
          </a:p>
          <a:p>
            <a:r>
              <a:rPr lang="en-US" dirty="0"/>
              <a:t>	</a:t>
            </a:r>
            <a:r>
              <a:rPr lang="en-US" dirty="0" smtClean="0"/>
              <a:t>Loop</a:t>
            </a:r>
          </a:p>
          <a:p>
            <a:r>
              <a:rPr lang="en-US" dirty="0"/>
              <a:t>	</a:t>
            </a:r>
            <a:r>
              <a:rPr lang="en-US" dirty="0" smtClean="0"/>
              <a:t>	Acquire Actual &amp; Target values  (may involve ADC)</a:t>
            </a:r>
          </a:p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Normalise</a:t>
            </a:r>
            <a:r>
              <a:rPr lang="en-US" dirty="0" smtClean="0"/>
              <a:t> inputs (typically scale to 0 – 100%, not essential, but convenient)</a:t>
            </a:r>
          </a:p>
          <a:p>
            <a:r>
              <a:rPr lang="en-US" dirty="0"/>
              <a:t>	</a:t>
            </a:r>
            <a:r>
              <a:rPr lang="en-US" dirty="0" smtClean="0"/>
              <a:t>	Perform PID calculation</a:t>
            </a:r>
          </a:p>
          <a:p>
            <a:r>
              <a:rPr lang="en-US" dirty="0"/>
              <a:t>	</a:t>
            </a:r>
            <a:r>
              <a:rPr lang="en-US" dirty="0" smtClean="0"/>
              <a:t>	</a:t>
            </a:r>
            <a:r>
              <a:rPr lang="en-US" dirty="0" err="1" smtClean="0"/>
              <a:t>Denormalise</a:t>
            </a:r>
            <a:r>
              <a:rPr lang="en-US" dirty="0" smtClean="0"/>
              <a:t> PID output to handle range (may involve DAC)</a:t>
            </a:r>
          </a:p>
          <a:p>
            <a:r>
              <a:rPr lang="en-US" dirty="0"/>
              <a:t>	</a:t>
            </a:r>
            <a:r>
              <a:rPr lang="en-US" dirty="0" smtClean="0"/>
              <a:t>	Write output to handle</a:t>
            </a:r>
          </a:p>
          <a:p>
            <a:r>
              <a:rPr lang="en-US" dirty="0"/>
              <a:t>	</a:t>
            </a:r>
            <a:r>
              <a:rPr lang="en-US" dirty="0" smtClean="0"/>
              <a:t>	Wait </a:t>
            </a:r>
            <a:r>
              <a:rPr lang="en-US" dirty="0" err="1" smtClean="0"/>
              <a:t>Ts</a:t>
            </a:r>
            <a:endParaRPr lang="en-US" dirty="0" smtClean="0"/>
          </a:p>
          <a:p>
            <a:r>
              <a:rPr lang="en-US" dirty="0"/>
              <a:t>	</a:t>
            </a:r>
            <a:r>
              <a:rPr lang="en-US" dirty="0" smtClean="0"/>
              <a:t>	Repeat Loop</a:t>
            </a:r>
          </a:p>
          <a:p>
            <a:r>
              <a:rPr lang="en-US" dirty="0" smtClean="0"/>
              <a:t>End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/>
              <a:t>	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79318" y="519545"/>
            <a:ext cx="496597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3200" b="1" dirty="0" smtClean="0"/>
              <a:t>PID CONTROL PSEUDOCODE</a:t>
            </a:r>
            <a:endParaRPr lang="en-AU" sz="3200" b="1" dirty="0"/>
          </a:p>
        </p:txBody>
      </p:sp>
    </p:spTree>
    <p:extLst>
      <p:ext uri="{BB962C8B-B14F-4D97-AF65-F5344CB8AC3E}">
        <p14:creationId xmlns:p14="http://schemas.microsoft.com/office/powerpoint/2010/main" val="836287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130141" y="2280805"/>
            <a:ext cx="742449" cy="742449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3" name="Straight Arrow Connector 2"/>
          <p:cNvCxnSpPr>
            <a:endCxn id="2" idx="4"/>
          </p:cNvCxnSpPr>
          <p:nvPr/>
        </p:nvCxnSpPr>
        <p:spPr>
          <a:xfrm flipV="1">
            <a:off x="2489422" y="3023254"/>
            <a:ext cx="11944" cy="551218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504687" y="1828799"/>
            <a:ext cx="0" cy="431679"/>
          </a:xfrm>
          <a:prstGeom prst="line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5039589" y="1963882"/>
            <a:ext cx="0" cy="154361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5039589" y="1963882"/>
            <a:ext cx="613064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17" name="Rectangle 16"/>
          <p:cNvSpPr/>
          <p:nvPr/>
        </p:nvSpPr>
        <p:spPr>
          <a:xfrm>
            <a:off x="5652653" y="1693721"/>
            <a:ext cx="758537" cy="61306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 smtClean="0"/>
              <a:t>ʃ</a:t>
            </a:r>
            <a:endParaRPr lang="en-AU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6411190" y="1970809"/>
            <a:ext cx="613064" cy="0"/>
          </a:xfrm>
          <a:prstGeom prst="lin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3" name="Straight Arrow Connector 22"/>
          <p:cNvCxnSpPr>
            <a:endCxn id="26" idx="0"/>
          </p:cNvCxnSpPr>
          <p:nvPr/>
        </p:nvCxnSpPr>
        <p:spPr>
          <a:xfrm>
            <a:off x="7024254" y="1970809"/>
            <a:ext cx="9221" cy="398622"/>
          </a:xfrm>
          <a:prstGeom prst="straightConnector1">
            <a:avLst/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5" name="Straight Arrow Connector 24"/>
          <p:cNvCxnSpPr>
            <a:endCxn id="26" idx="4"/>
          </p:cNvCxnSpPr>
          <p:nvPr/>
        </p:nvCxnSpPr>
        <p:spPr>
          <a:xfrm flipV="1">
            <a:off x="7033475" y="3000936"/>
            <a:ext cx="0" cy="506556"/>
          </a:xfrm>
          <a:prstGeom prst="straightConnector1">
            <a:avLst/>
          </a:prstGeom>
          <a:noFill/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6" name="Oval 25"/>
          <p:cNvSpPr/>
          <p:nvPr/>
        </p:nvSpPr>
        <p:spPr>
          <a:xfrm>
            <a:off x="6717722" y="2369431"/>
            <a:ext cx="631505" cy="63150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>
              <a:solidFill>
                <a:schemeClr val="tx1"/>
              </a:solidFill>
            </a:endParaRPr>
          </a:p>
        </p:txBody>
      </p:sp>
      <p:cxnSp>
        <p:nvCxnSpPr>
          <p:cNvPr id="34" name="Straight Arrow Connector 33"/>
          <p:cNvCxnSpPr/>
          <p:nvPr/>
        </p:nvCxnSpPr>
        <p:spPr>
          <a:xfrm>
            <a:off x="7349227" y="2685183"/>
            <a:ext cx="651772" cy="0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TextBox 36"/>
          <p:cNvSpPr txBox="1"/>
          <p:nvPr/>
        </p:nvSpPr>
        <p:spPr>
          <a:xfrm>
            <a:off x="2130141" y="1527873"/>
            <a:ext cx="789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Actual</a:t>
            </a:r>
            <a:endParaRPr lang="en-AU" dirty="0"/>
          </a:p>
        </p:txBody>
      </p:sp>
      <p:sp>
        <p:nvSpPr>
          <p:cNvPr id="38" name="TextBox 37"/>
          <p:cNvSpPr txBox="1"/>
          <p:nvPr/>
        </p:nvSpPr>
        <p:spPr>
          <a:xfrm>
            <a:off x="2109834" y="3570395"/>
            <a:ext cx="789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Target</a:t>
            </a:r>
            <a:endParaRPr lang="en-AU" dirty="0"/>
          </a:p>
        </p:txBody>
      </p:sp>
      <p:sp>
        <p:nvSpPr>
          <p:cNvPr id="42" name="TextBox 41"/>
          <p:cNvSpPr txBox="1"/>
          <p:nvPr/>
        </p:nvSpPr>
        <p:spPr>
          <a:xfrm>
            <a:off x="7956589" y="2369431"/>
            <a:ext cx="8785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Output (P+I)</a:t>
            </a:r>
            <a:endParaRPr lang="en-AU" dirty="0"/>
          </a:p>
        </p:txBody>
      </p:sp>
      <p:sp>
        <p:nvSpPr>
          <p:cNvPr id="43" name="TextBox 42"/>
          <p:cNvSpPr txBox="1"/>
          <p:nvPr/>
        </p:nvSpPr>
        <p:spPr>
          <a:xfrm>
            <a:off x="6431972" y="1616122"/>
            <a:ext cx="9767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Integral</a:t>
            </a:r>
            <a:endParaRPr lang="en-AU" dirty="0"/>
          </a:p>
        </p:txBody>
      </p:sp>
      <p:sp>
        <p:nvSpPr>
          <p:cNvPr id="44" name="TextBox 43"/>
          <p:cNvSpPr txBox="1"/>
          <p:nvPr/>
        </p:nvSpPr>
        <p:spPr>
          <a:xfrm>
            <a:off x="5563161" y="3510950"/>
            <a:ext cx="147031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Proportional</a:t>
            </a:r>
            <a:endParaRPr lang="en-AU" dirty="0"/>
          </a:p>
        </p:txBody>
      </p:sp>
      <p:sp>
        <p:nvSpPr>
          <p:cNvPr id="45" name="TextBox 44"/>
          <p:cNvSpPr txBox="1"/>
          <p:nvPr/>
        </p:nvSpPr>
        <p:spPr>
          <a:xfrm>
            <a:off x="2340181" y="2159442"/>
            <a:ext cx="298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+</a:t>
            </a:r>
            <a:endParaRPr lang="en-AU" sz="2400" dirty="0"/>
          </a:p>
        </p:txBody>
      </p:sp>
      <p:sp>
        <p:nvSpPr>
          <p:cNvPr id="46" name="TextBox 45"/>
          <p:cNvSpPr txBox="1"/>
          <p:nvPr/>
        </p:nvSpPr>
        <p:spPr>
          <a:xfrm>
            <a:off x="6877744" y="2271327"/>
            <a:ext cx="298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+</a:t>
            </a:r>
            <a:endParaRPr lang="en-AU" sz="2400" dirty="0"/>
          </a:p>
        </p:txBody>
      </p:sp>
      <p:sp>
        <p:nvSpPr>
          <p:cNvPr id="47" name="TextBox 46"/>
          <p:cNvSpPr txBox="1"/>
          <p:nvPr/>
        </p:nvSpPr>
        <p:spPr>
          <a:xfrm>
            <a:off x="6877744" y="2623584"/>
            <a:ext cx="298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 smtClean="0"/>
              <a:t>+</a:t>
            </a:r>
            <a:endParaRPr lang="en-AU" sz="2400" dirty="0"/>
          </a:p>
        </p:txBody>
      </p:sp>
      <p:sp>
        <p:nvSpPr>
          <p:cNvPr id="48" name="TextBox 47"/>
          <p:cNvSpPr txBox="1"/>
          <p:nvPr/>
        </p:nvSpPr>
        <p:spPr>
          <a:xfrm>
            <a:off x="2375753" y="2669463"/>
            <a:ext cx="29848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dirty="0"/>
              <a:t>-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4557332" y="4806405"/>
            <a:ext cx="512271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4000" b="1" dirty="0" smtClean="0"/>
              <a:t>PI CONTROLLER ‘Interactive’</a:t>
            </a:r>
            <a:endParaRPr lang="en-AU" sz="4000" b="1" dirty="0"/>
          </a:p>
        </p:txBody>
      </p:sp>
      <p:cxnSp>
        <p:nvCxnSpPr>
          <p:cNvPr id="51" name="Straight Arrow Connector 50"/>
          <p:cNvCxnSpPr>
            <a:stCxn id="2" idx="6"/>
          </p:cNvCxnSpPr>
          <p:nvPr/>
        </p:nvCxnSpPr>
        <p:spPr>
          <a:xfrm>
            <a:off x="2872590" y="2652030"/>
            <a:ext cx="795048" cy="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TextBox 51"/>
          <p:cNvSpPr txBox="1"/>
          <p:nvPr/>
        </p:nvSpPr>
        <p:spPr>
          <a:xfrm>
            <a:off x="2877932" y="2314200"/>
            <a:ext cx="7897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 smtClean="0"/>
              <a:t>Error</a:t>
            </a:r>
            <a:endParaRPr lang="en-AU" dirty="0"/>
          </a:p>
        </p:txBody>
      </p:sp>
      <p:sp>
        <p:nvSpPr>
          <p:cNvPr id="5" name="TextBox 4"/>
          <p:cNvSpPr txBox="1"/>
          <p:nvPr/>
        </p:nvSpPr>
        <p:spPr>
          <a:xfrm>
            <a:off x="5910734" y="1828799"/>
            <a:ext cx="24237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I</a:t>
            </a:r>
            <a:endParaRPr lang="en-AU" dirty="0"/>
          </a:p>
        </p:txBody>
      </p:sp>
      <p:cxnSp>
        <p:nvCxnSpPr>
          <p:cNvPr id="11" name="Straight Connector 10"/>
          <p:cNvCxnSpPr/>
          <p:nvPr/>
        </p:nvCxnSpPr>
        <p:spPr>
          <a:xfrm flipH="1">
            <a:off x="5039589" y="3507492"/>
            <a:ext cx="1984665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654768" y="2467363"/>
            <a:ext cx="420308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dirty="0" smtClean="0"/>
              <a:t>*K</a:t>
            </a:r>
            <a:endParaRPr lang="en-AU" dirty="0"/>
          </a:p>
        </p:txBody>
      </p:sp>
      <p:cxnSp>
        <p:nvCxnSpPr>
          <p:cNvPr id="13" name="Straight Connector 12"/>
          <p:cNvCxnSpPr>
            <a:stCxn id="9" idx="3"/>
          </p:cNvCxnSpPr>
          <p:nvPr/>
        </p:nvCxnSpPr>
        <p:spPr>
          <a:xfrm>
            <a:off x="4075076" y="2652029"/>
            <a:ext cx="96451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05731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1259632" y="2636912"/>
            <a:ext cx="576064" cy="57606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3" name="Straight Arrow Connector 2"/>
          <p:cNvCxnSpPr>
            <a:stCxn id="2" idx="2"/>
          </p:cNvCxnSpPr>
          <p:nvPr/>
        </p:nvCxnSpPr>
        <p:spPr>
          <a:xfrm flipH="1">
            <a:off x="827584" y="2924944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Arrow Connector 3"/>
          <p:cNvCxnSpPr>
            <a:stCxn id="2" idx="0"/>
          </p:cNvCxnSpPr>
          <p:nvPr/>
        </p:nvCxnSpPr>
        <p:spPr>
          <a:xfrm flipV="1">
            <a:off x="1547664" y="2276872"/>
            <a:ext cx="0" cy="36004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1835696" y="2924944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211960" y="2575295"/>
            <a:ext cx="1207382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en-AU" sz="1400" b="1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</a:t>
            </a:r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order lag</a:t>
            </a:r>
          </a:p>
          <a:p>
            <a:endParaRPr lang="en-AU" sz="1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 / (1 + </a:t>
            </a:r>
            <a:r>
              <a:rPr lang="en-AU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sTi</a:t>
            </a:r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  <p:sp>
        <p:nvSpPr>
          <p:cNvPr id="7" name="Oval 6"/>
          <p:cNvSpPr/>
          <p:nvPr/>
        </p:nvSpPr>
        <p:spPr>
          <a:xfrm>
            <a:off x="3203848" y="2636912"/>
            <a:ext cx="576064" cy="57606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3779912" y="2924944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5428931" y="2575296"/>
            <a:ext cx="862884" cy="73936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1" name="Straight Connector 10"/>
          <p:cNvCxnSpPr/>
          <p:nvPr/>
        </p:nvCxnSpPr>
        <p:spPr>
          <a:xfrm>
            <a:off x="5492615" y="3212976"/>
            <a:ext cx="1440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5636631" y="2780928"/>
            <a:ext cx="432048" cy="43204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6068679" y="2780928"/>
            <a:ext cx="144016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6294610" y="2924944"/>
            <a:ext cx="1373734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7164288" y="2924944"/>
            <a:ext cx="0" cy="93610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 flipV="1">
            <a:off x="3491880" y="3212976"/>
            <a:ext cx="0" cy="648072"/>
          </a:xfrm>
          <a:prstGeom prst="straightConnector1">
            <a:avLst/>
          </a:prstGeom>
          <a:ln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3491880" y="3861048"/>
            <a:ext cx="367240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187624" y="2060848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Actual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95536" y="2924944"/>
            <a:ext cx="7179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Target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87624" y="270892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03648" y="2492896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131840" y="2708920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347864" y="2884874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7380312" y="2636912"/>
            <a:ext cx="7809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Handle</a:t>
            </a:r>
          </a:p>
        </p:txBody>
      </p:sp>
      <p:sp>
        <p:nvSpPr>
          <p:cNvPr id="25" name="TextBox 24"/>
          <p:cNvSpPr txBox="1"/>
          <p:nvPr/>
        </p:nvSpPr>
        <p:spPr>
          <a:xfrm rot="16200000">
            <a:off x="1676840" y="3011794"/>
            <a:ext cx="625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Error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54512" y="4291062"/>
            <a:ext cx="2143475" cy="230832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double  x, </a:t>
            </a:r>
            <a:r>
              <a:rPr lang="en-AU" b="1" dirty="0" smtClean="0">
                <a:solidFill>
                  <a:srgbClr val="FF0000"/>
                </a:solidFill>
              </a:rPr>
              <a:t>y</a:t>
            </a:r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, </a:t>
            </a:r>
            <a:r>
              <a:rPr lang="en-AU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dy</a:t>
            </a:r>
            <a:endParaRPr lang="en-AU" sz="1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x : input</a:t>
            </a:r>
          </a:p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 : output</a:t>
            </a:r>
          </a:p>
          <a:p>
            <a:r>
              <a:rPr lang="en-AU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dy</a:t>
            </a:r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= (x – y) * Ts / Ti</a:t>
            </a:r>
          </a:p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 = y + </a:t>
            </a:r>
            <a:r>
              <a:rPr lang="en-AU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dy</a:t>
            </a:r>
            <a:endParaRPr lang="en-AU" sz="1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If (y &gt; </a:t>
            </a:r>
            <a:r>
              <a:rPr lang="en-AU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yhi</a:t>
            </a:r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y = </a:t>
            </a:r>
            <a:r>
              <a:rPr lang="en-AU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yhi</a:t>
            </a:r>
            <a:endParaRPr lang="en-AU" sz="1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If (y &lt; </a:t>
            </a:r>
            <a:r>
              <a:rPr lang="en-AU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ylo</a:t>
            </a:r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 y = </a:t>
            </a:r>
            <a:r>
              <a:rPr lang="en-AU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ylo</a:t>
            </a:r>
            <a:endParaRPr lang="en-AU" sz="1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en-AU" sz="1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Ti = integral time</a:t>
            </a:r>
          </a:p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Ts = sample time.</a:t>
            </a:r>
          </a:p>
        </p:txBody>
      </p:sp>
      <p:sp>
        <p:nvSpPr>
          <p:cNvPr id="27" name="Freeform 26"/>
          <p:cNvSpPr/>
          <p:nvPr/>
        </p:nvSpPr>
        <p:spPr>
          <a:xfrm>
            <a:off x="3059832" y="3746712"/>
            <a:ext cx="2146014" cy="1338471"/>
          </a:xfrm>
          <a:custGeom>
            <a:avLst/>
            <a:gdLst>
              <a:gd name="connsiteX0" fmla="*/ 0 w 1390650"/>
              <a:gd name="connsiteY0" fmla="*/ 1333500 h 1333500"/>
              <a:gd name="connsiteX1" fmla="*/ 876300 w 1390650"/>
              <a:gd name="connsiteY1" fmla="*/ 952500 h 1333500"/>
              <a:gd name="connsiteX2" fmla="*/ 1390650 w 1390650"/>
              <a:gd name="connsiteY2" fmla="*/ 0 h 133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90650" h="1333500">
                <a:moveTo>
                  <a:pt x="0" y="1333500"/>
                </a:moveTo>
                <a:cubicBezTo>
                  <a:pt x="322262" y="1254125"/>
                  <a:pt x="644525" y="1174750"/>
                  <a:pt x="876300" y="952500"/>
                </a:cubicBezTo>
                <a:cubicBezTo>
                  <a:pt x="1108075" y="730250"/>
                  <a:pt x="1249362" y="365125"/>
                  <a:pt x="1390650" y="0"/>
                </a:cubicBezTo>
              </a:path>
            </a:pathLst>
          </a:custGeom>
          <a:ln w="38100">
            <a:solidFill>
              <a:schemeClr val="tx1"/>
            </a:solidFill>
            <a:prstDash val="dash"/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28" name="TextBox 27"/>
          <p:cNvSpPr txBox="1"/>
          <p:nvPr/>
        </p:nvSpPr>
        <p:spPr>
          <a:xfrm>
            <a:off x="3923928" y="263691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x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541467" y="2586390"/>
            <a:ext cx="282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600" b="1" dirty="0" smtClean="0">
                <a:solidFill>
                  <a:srgbClr val="FF0000"/>
                </a:solidFill>
              </a:rPr>
              <a:t>y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267744" y="2780928"/>
            <a:ext cx="504056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*K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flipH="1">
            <a:off x="2771800" y="2924944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4860032" y="5445224"/>
            <a:ext cx="41044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LAG-BASED PI CONTROL</a:t>
            </a:r>
          </a:p>
        </p:txBody>
      </p:sp>
      <p:sp>
        <p:nvSpPr>
          <p:cNvPr id="9" name="Right Brace 8"/>
          <p:cNvSpPr/>
          <p:nvPr/>
        </p:nvSpPr>
        <p:spPr>
          <a:xfrm rot="5400000">
            <a:off x="5059367" y="2305672"/>
            <a:ext cx="354918" cy="2348345"/>
          </a:xfrm>
          <a:prstGeom prst="rightBrace">
            <a:avLst>
              <a:gd name="adj1" fmla="val 8333"/>
              <a:gd name="adj2" fmla="val 49557"/>
            </a:avLst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33" name="Rectangle 32"/>
          <p:cNvSpPr/>
          <p:nvPr/>
        </p:nvSpPr>
        <p:spPr>
          <a:xfrm>
            <a:off x="4062653" y="592282"/>
            <a:ext cx="1143193" cy="30777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Resistor</a:t>
            </a:r>
            <a:endParaRPr lang="en-AU" sz="1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cxnSp>
        <p:nvCxnSpPr>
          <p:cNvPr id="35" name="Straight Connector 34"/>
          <p:cNvCxnSpPr>
            <a:stCxn id="33" idx="1"/>
          </p:cNvCxnSpPr>
          <p:nvPr/>
        </p:nvCxnSpPr>
        <p:spPr>
          <a:xfrm flipH="1">
            <a:off x="3574473" y="746171"/>
            <a:ext cx="488180" cy="197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>
            <a:stCxn id="33" idx="3"/>
          </p:cNvCxnSpPr>
          <p:nvPr/>
        </p:nvCxnSpPr>
        <p:spPr>
          <a:xfrm flipV="1">
            <a:off x="5205846" y="727364"/>
            <a:ext cx="1693718" cy="1880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3574473" y="1475509"/>
            <a:ext cx="336665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5922335" y="746171"/>
            <a:ext cx="0" cy="3011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5920563" y="1175017"/>
            <a:ext cx="0" cy="301136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746898" y="1047307"/>
            <a:ext cx="3668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5745126" y="1173124"/>
            <a:ext cx="366823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V="1">
            <a:off x="4774019" y="1525772"/>
            <a:ext cx="255181" cy="909084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/>
          <p:cNvSpPr txBox="1"/>
          <p:nvPr/>
        </p:nvSpPr>
        <p:spPr>
          <a:xfrm rot="17043407">
            <a:off x="4689139" y="1784315"/>
            <a:ext cx="6976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 smtClean="0"/>
              <a:t>Think</a:t>
            </a:r>
            <a:endParaRPr lang="en-AU" dirty="0"/>
          </a:p>
        </p:txBody>
      </p:sp>
      <p:sp>
        <p:nvSpPr>
          <p:cNvPr id="51" name="TextBox 50"/>
          <p:cNvSpPr txBox="1"/>
          <p:nvPr/>
        </p:nvSpPr>
        <p:spPr>
          <a:xfrm>
            <a:off x="6096001" y="930836"/>
            <a:ext cx="88184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dirty="0" smtClean="0"/>
              <a:t>Capacitor</a:t>
            </a:r>
            <a:endParaRPr lang="en-AU" sz="1400" dirty="0"/>
          </a:p>
        </p:txBody>
      </p:sp>
    </p:spTree>
    <p:extLst>
      <p:ext uri="{BB962C8B-B14F-4D97-AF65-F5344CB8AC3E}">
        <p14:creationId xmlns:p14="http://schemas.microsoft.com/office/powerpoint/2010/main" val="3130674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4272994" y="2636912"/>
            <a:ext cx="576064" cy="57606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4" name="Straight Arrow Connector 3"/>
          <p:cNvCxnSpPr>
            <a:stCxn id="2" idx="0"/>
          </p:cNvCxnSpPr>
          <p:nvPr/>
        </p:nvCxnSpPr>
        <p:spPr>
          <a:xfrm flipV="1">
            <a:off x="4561026" y="2330245"/>
            <a:ext cx="0" cy="306667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/>
          <p:cNvCxnSpPr/>
          <p:nvPr/>
        </p:nvCxnSpPr>
        <p:spPr>
          <a:xfrm flipH="1">
            <a:off x="4849058" y="2924944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2622153" y="2564904"/>
            <a:ext cx="1070806" cy="738664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</a:t>
            </a:r>
            <a:r>
              <a:rPr lang="en-AU" sz="1400" b="1" baseline="30000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</a:t>
            </a:r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order lag</a:t>
            </a:r>
          </a:p>
          <a:p>
            <a:endParaRPr lang="en-AU" sz="1400" b="1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1 / (1 + </a:t>
            </a:r>
            <a:r>
              <a:rPr lang="en-AU" sz="14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sTd</a:t>
            </a:r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)</a:t>
            </a:r>
          </a:p>
        </p:txBody>
      </p:sp>
      <p:cxnSp>
        <p:nvCxnSpPr>
          <p:cNvPr id="8" name="Straight Arrow Connector 7"/>
          <p:cNvCxnSpPr/>
          <p:nvPr/>
        </p:nvCxnSpPr>
        <p:spPr>
          <a:xfrm flipH="1">
            <a:off x="1583668" y="2924944"/>
            <a:ext cx="1038485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>
            <a:endCxn id="6" idx="3"/>
          </p:cNvCxnSpPr>
          <p:nvPr/>
        </p:nvCxnSpPr>
        <p:spPr>
          <a:xfrm flipH="1">
            <a:off x="3692959" y="2924944"/>
            <a:ext cx="585378" cy="9292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377154" y="2893006"/>
            <a:ext cx="7312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Actual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428133" y="2542973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234826" y="2711746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-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326837" y="5597624"/>
            <a:ext cx="41044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COMMON DERIVATIVE IMPLEMENTATION</a:t>
            </a:r>
          </a:p>
        </p:txBody>
      </p:sp>
      <p:cxnSp>
        <p:nvCxnSpPr>
          <p:cNvPr id="35" name="Straight Connector 34"/>
          <p:cNvCxnSpPr/>
          <p:nvPr/>
        </p:nvCxnSpPr>
        <p:spPr>
          <a:xfrm flipV="1">
            <a:off x="2175387" y="2330245"/>
            <a:ext cx="0" cy="594699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2175387" y="2330245"/>
            <a:ext cx="4211984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6101905" y="2636912"/>
            <a:ext cx="576064" cy="576064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40" name="TextBox 39"/>
          <p:cNvSpPr txBox="1"/>
          <p:nvPr/>
        </p:nvSpPr>
        <p:spPr>
          <a:xfrm>
            <a:off x="6029700" y="2724889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240982" y="2551208"/>
            <a:ext cx="36004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20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+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5280001" y="2760023"/>
            <a:ext cx="538417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dirty="0" smtClean="0"/>
              <a:t>*</a:t>
            </a:r>
            <a:r>
              <a:rPr lang="en-AU" dirty="0" err="1" smtClean="0"/>
              <a:t>Kd</a:t>
            </a:r>
            <a:endParaRPr lang="en-AU" dirty="0"/>
          </a:p>
        </p:txBody>
      </p:sp>
      <p:cxnSp>
        <p:nvCxnSpPr>
          <p:cNvPr id="45" name="Straight Arrow Connector 44"/>
          <p:cNvCxnSpPr/>
          <p:nvPr/>
        </p:nvCxnSpPr>
        <p:spPr>
          <a:xfrm flipH="1">
            <a:off x="5818418" y="2924944"/>
            <a:ext cx="280040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/>
          <p:cNvCxnSpPr/>
          <p:nvPr/>
        </p:nvCxnSpPr>
        <p:spPr>
          <a:xfrm flipV="1">
            <a:off x="6387371" y="2335161"/>
            <a:ext cx="0" cy="306667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/>
          <p:cNvCxnSpPr/>
          <p:nvPr/>
        </p:nvCxnSpPr>
        <p:spPr>
          <a:xfrm flipH="1">
            <a:off x="6696236" y="2936541"/>
            <a:ext cx="279751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/>
          <p:cNvSpPr/>
          <p:nvPr/>
        </p:nvSpPr>
        <p:spPr>
          <a:xfrm>
            <a:off x="6975987" y="2739638"/>
            <a:ext cx="1541207" cy="888466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53" name="Straight Arrow Connector 52"/>
          <p:cNvCxnSpPr/>
          <p:nvPr/>
        </p:nvCxnSpPr>
        <p:spPr>
          <a:xfrm flipH="1">
            <a:off x="6550038" y="3460802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/>
          <p:cNvSpPr txBox="1"/>
          <p:nvPr/>
        </p:nvSpPr>
        <p:spPr>
          <a:xfrm>
            <a:off x="7000051" y="2877617"/>
            <a:ext cx="142750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 smtClean="0"/>
              <a:t>P + I</a:t>
            </a:r>
          </a:p>
          <a:p>
            <a:pPr algn="ctr"/>
            <a:r>
              <a:rPr lang="en-AU" dirty="0" smtClean="0"/>
              <a:t>CONTROLLER</a:t>
            </a:r>
            <a:endParaRPr lang="en-AU" dirty="0"/>
          </a:p>
        </p:txBody>
      </p:sp>
      <p:sp>
        <p:nvSpPr>
          <p:cNvPr id="55" name="TextBox 54"/>
          <p:cNvSpPr txBox="1"/>
          <p:nvPr/>
        </p:nvSpPr>
        <p:spPr>
          <a:xfrm>
            <a:off x="6176974" y="3423860"/>
            <a:ext cx="6435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Target</a:t>
            </a:r>
          </a:p>
        </p:txBody>
      </p:sp>
      <p:cxnSp>
        <p:nvCxnSpPr>
          <p:cNvPr id="56" name="Straight Arrow Connector 55"/>
          <p:cNvCxnSpPr/>
          <p:nvPr/>
        </p:nvCxnSpPr>
        <p:spPr>
          <a:xfrm flipH="1">
            <a:off x="8509116" y="3178127"/>
            <a:ext cx="432048" cy="0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8920510" y="2877617"/>
            <a:ext cx="91711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Output to</a:t>
            </a:r>
          </a:p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handle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4355076" y="4292532"/>
            <a:ext cx="2690480" cy="138499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AU" sz="1400" dirty="0" err="1" smtClean="0"/>
              <a:t>Kd</a:t>
            </a:r>
            <a:r>
              <a:rPr lang="en-AU" sz="1400" dirty="0" smtClean="0"/>
              <a:t> typically 4 – 6</a:t>
            </a:r>
          </a:p>
          <a:p>
            <a:r>
              <a:rPr lang="en-AU" sz="1400" dirty="0" smtClean="0"/>
              <a:t>Normally fixed</a:t>
            </a:r>
          </a:p>
          <a:p>
            <a:endParaRPr lang="en-AU" sz="1400" dirty="0"/>
          </a:p>
          <a:p>
            <a:r>
              <a:rPr lang="en-AU" sz="1400" dirty="0" smtClean="0"/>
              <a:t>Td: ‘Derivative time’ (</a:t>
            </a:r>
            <a:r>
              <a:rPr lang="en-AU" sz="1400" dirty="0" err="1" smtClean="0"/>
              <a:t>secs</a:t>
            </a:r>
            <a:r>
              <a:rPr lang="en-AU" sz="1400" dirty="0" smtClean="0"/>
              <a:t> or mins)</a:t>
            </a:r>
          </a:p>
          <a:p>
            <a:r>
              <a:rPr lang="en-AU" sz="1400" dirty="0" smtClean="0"/>
              <a:t>This is the tuning parameter.</a:t>
            </a:r>
          </a:p>
          <a:p>
            <a:endParaRPr lang="en-AU" sz="1400" dirty="0"/>
          </a:p>
        </p:txBody>
      </p:sp>
      <p:sp>
        <p:nvSpPr>
          <p:cNvPr id="61" name="TextBox 60"/>
          <p:cNvSpPr txBox="1"/>
          <p:nvPr/>
        </p:nvSpPr>
        <p:spPr>
          <a:xfrm>
            <a:off x="7391414" y="1819910"/>
            <a:ext cx="204241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Proportional</a:t>
            </a:r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+ derivative</a:t>
            </a:r>
          </a:p>
        </p:txBody>
      </p:sp>
      <p:sp>
        <p:nvSpPr>
          <p:cNvPr id="62" name="Freeform 61"/>
          <p:cNvSpPr/>
          <p:nvPr/>
        </p:nvSpPr>
        <p:spPr>
          <a:xfrm>
            <a:off x="6791325" y="1943100"/>
            <a:ext cx="666750" cy="952500"/>
          </a:xfrm>
          <a:custGeom>
            <a:avLst/>
            <a:gdLst>
              <a:gd name="connsiteX0" fmla="*/ 666750 w 666750"/>
              <a:gd name="connsiteY0" fmla="*/ 0 h 952500"/>
              <a:gd name="connsiteX1" fmla="*/ 133350 w 666750"/>
              <a:gd name="connsiteY1" fmla="*/ 381000 h 952500"/>
              <a:gd name="connsiteX2" fmla="*/ 0 w 666750"/>
              <a:gd name="connsiteY2" fmla="*/ 95250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6750" h="952500">
                <a:moveTo>
                  <a:pt x="666750" y="0"/>
                </a:moveTo>
                <a:cubicBezTo>
                  <a:pt x="455612" y="111125"/>
                  <a:pt x="244475" y="222250"/>
                  <a:pt x="133350" y="381000"/>
                </a:cubicBezTo>
                <a:cubicBezTo>
                  <a:pt x="22225" y="539750"/>
                  <a:pt x="11112" y="746125"/>
                  <a:pt x="0" y="952500"/>
                </a:cubicBezTo>
              </a:path>
            </a:pathLst>
          </a:custGeom>
          <a:noFill/>
          <a:ln w="1270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3" name="Freeform 62"/>
          <p:cNvSpPr/>
          <p:nvPr/>
        </p:nvSpPr>
        <p:spPr>
          <a:xfrm>
            <a:off x="5943600" y="1555120"/>
            <a:ext cx="1043668" cy="1350005"/>
          </a:xfrm>
          <a:custGeom>
            <a:avLst/>
            <a:gdLst>
              <a:gd name="connsiteX0" fmla="*/ 666750 w 666750"/>
              <a:gd name="connsiteY0" fmla="*/ 0 h 952500"/>
              <a:gd name="connsiteX1" fmla="*/ 133350 w 666750"/>
              <a:gd name="connsiteY1" fmla="*/ 381000 h 952500"/>
              <a:gd name="connsiteX2" fmla="*/ 0 w 666750"/>
              <a:gd name="connsiteY2" fmla="*/ 952500 h 952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66750" h="952500">
                <a:moveTo>
                  <a:pt x="666750" y="0"/>
                </a:moveTo>
                <a:cubicBezTo>
                  <a:pt x="455612" y="111125"/>
                  <a:pt x="244475" y="222250"/>
                  <a:pt x="133350" y="381000"/>
                </a:cubicBezTo>
                <a:cubicBezTo>
                  <a:pt x="22225" y="539750"/>
                  <a:pt x="11112" y="746125"/>
                  <a:pt x="0" y="952500"/>
                </a:cubicBezTo>
              </a:path>
            </a:pathLst>
          </a:custGeom>
          <a:noFill/>
          <a:ln w="1270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sp>
        <p:nvSpPr>
          <p:cNvPr id="64" name="TextBox 63"/>
          <p:cNvSpPr txBox="1"/>
          <p:nvPr/>
        </p:nvSpPr>
        <p:spPr>
          <a:xfrm>
            <a:off x="6975987" y="1377898"/>
            <a:ext cx="9465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400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Derivative</a:t>
            </a:r>
          </a:p>
        </p:txBody>
      </p:sp>
      <p:sp>
        <p:nvSpPr>
          <p:cNvPr id="65" name="Freeform 64"/>
          <p:cNvSpPr/>
          <p:nvPr/>
        </p:nvSpPr>
        <p:spPr>
          <a:xfrm>
            <a:off x="3429000" y="3324225"/>
            <a:ext cx="990600" cy="1752600"/>
          </a:xfrm>
          <a:custGeom>
            <a:avLst/>
            <a:gdLst>
              <a:gd name="connsiteX0" fmla="*/ 990600 w 990600"/>
              <a:gd name="connsiteY0" fmla="*/ 1752600 h 1752600"/>
              <a:gd name="connsiteX1" fmla="*/ 180975 w 990600"/>
              <a:gd name="connsiteY1" fmla="*/ 904875 h 1752600"/>
              <a:gd name="connsiteX2" fmla="*/ 0 w 990600"/>
              <a:gd name="connsiteY2" fmla="*/ 0 h 1752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990600" h="1752600">
                <a:moveTo>
                  <a:pt x="990600" y="1752600"/>
                </a:moveTo>
                <a:cubicBezTo>
                  <a:pt x="668337" y="1474787"/>
                  <a:pt x="346075" y="1196975"/>
                  <a:pt x="180975" y="904875"/>
                </a:cubicBezTo>
                <a:cubicBezTo>
                  <a:pt x="15875" y="612775"/>
                  <a:pt x="7937" y="306387"/>
                  <a:pt x="0" y="0"/>
                </a:cubicBezTo>
              </a:path>
            </a:pathLst>
          </a:custGeom>
          <a:noFill/>
          <a:ln w="12700">
            <a:solidFill>
              <a:schemeClr val="tx1"/>
            </a:solidFill>
            <a:prstDash val="dash"/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204820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475</TotalTime>
  <Words>1096</Words>
  <Application>Microsoft Office PowerPoint</Application>
  <PresentationFormat>Widescreen</PresentationFormat>
  <Paragraphs>254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Cambria Math</vt:lpstr>
      <vt:lpstr>Office Theme</vt:lpstr>
      <vt:lpstr>PID control basics  -  Bruce Varley  (PCM p/l)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PI CONTROL RESPONSE ELEMENTS</vt:lpstr>
      <vt:lpstr>PowerPoint Presentation</vt:lpstr>
      <vt:lpstr>PowerPoint Presentation</vt:lpstr>
      <vt:lpstr>PowerPoint Presentation</vt:lpstr>
      <vt:lpstr>TUNING METHODS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Bruce Varley</dc:creator>
  <cp:lastModifiedBy>Bruce Varley</cp:lastModifiedBy>
  <cp:revision>72</cp:revision>
  <dcterms:created xsi:type="dcterms:W3CDTF">2014-03-06T13:14:45Z</dcterms:created>
  <dcterms:modified xsi:type="dcterms:W3CDTF">2014-04-11T13:24:46Z</dcterms:modified>
</cp:coreProperties>
</file>